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randa Zhou"/>
  <p:cmAuthor clrIdx="1" id="1" initials="" lastIdx="1" name="Emily Ann Y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slide" Target="slides/slide42.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10T23:01:50.515">
    <p:pos x="6000" y="0"/>
    <p:text>Sorry, feel free to modify. Trying to put our original mission statement in so he knows we are following our original plan</p:text>
  </p:cm>
  <p:cm authorId="1" idx="1" dt="2024-05-10T23:00:54.717">
    <p:pos x="6000" y="0"/>
    <p:text>no apologies girl
1 total reaction
Miranda Zhou reacted with 😂 at 2024-05-10 16:01 PM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18b16117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d18b16117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ff4e2ed66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ff4e2ed66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18b16117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18b16117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b15c67e2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b15c67e2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a42e33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a42e33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18b1611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18b1611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b23e766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b23e766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b2b96eb0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b2b96eb0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examined agent performance under cooperative and adversarial conditions so far, as well as cooperative agents’ performance when communicating different pieces of information to each other. Now, we would like to see the effects of these modifications when combined. We elected to </a:t>
            </a:r>
            <a:r>
              <a:rPr lang="en"/>
              <a:t>experiment</a:t>
            </a:r>
            <a:r>
              <a:rPr lang="en"/>
              <a:t> using the DQN algorithm as we found that was what was most stable overall.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 same logic used for our cooperative agents’ communication, we incorporate the same communication vector and modes into the adversarial agent class. To begin with, we assume that all agents are communicating </a:t>
            </a:r>
            <a:r>
              <a:rPr lang="en"/>
              <a:t>with each other: adversarial with cooperatives and vice versa. This would intuitively not be the case in a competitive setting, but we will show the effects of limiting communication to only agents of the same type later. We call this setting of communication among all agents an information transparent setting.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b23e7663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b23e7663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begin with the following: a setting with 2 adversaries, 2 non-adversarial agents, 2 landmarks, in our “information transparent” setting.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Qualitatively, we see some interesting behaviors from agents in a competitive setting when they communicate to each other. We see, generally, a lack of success from non-adversarial agents in accomplishing their goals of both reaching the landmarks. This is intuitive, as the adversaries know the non-adversarials’ positions, and can coordinate and respond accordingly. We actually see multiple instances of adversaries “sitting”” upon the goal landmarks to prevent the non-adversaries from accomplishing their goal.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Especially for the modes where the agents’ positions or velocities are communicated, we see significant evidence of adversarial agents’ cooperating to each go after non-adversarial agents’ separately. It is intuitive that the non-adversarial agents are penalized in terms of rewards in this </a:t>
            </a:r>
            <a:r>
              <a:rPr lang="en"/>
              <a:t>setting</a:t>
            </a:r>
            <a:r>
              <a:rPr lang="en"/>
              <a:t>, as the adversarial agents receive information regarding those agents’ locations as well as the position of the end goal landmarks.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b2b96eb0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b2b96eb0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mentioned, logically, in the real world, agents in competition with each other would not communicate with their competitors. Therefore, we devise an “information non-transparent” setting, where adversaries only communicate with other adversaries, and vice versa for non-adversarial agents. Very intuitively, we quantitatively observe improved rewards for non-adversaries, and decreased rewards for adversaries, when we compare to the </a:t>
            </a:r>
            <a:r>
              <a:rPr lang="en"/>
              <a:t>information transparent setting.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18b1611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18b1611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b2b96eb0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b2b96eb0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now that information is not available between competitors, we see more obvious signs of cooperation between agents of the same type. Now that adversaries are not able to receive communication from non-adversaries on their positions, we see more success from non-adversaries in reaching their goal landmarks.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Interestingly, we do not see significant instances of adversaries “sitting” on top of the goal landmarks in this case.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18b1611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18b1611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a:p>
            <a:pPr indent="0" lvl="0" marL="0" rtl="0" algn="l">
              <a:spcBef>
                <a:spcPts val="0"/>
              </a:spcBef>
              <a:spcAft>
                <a:spcPts val="0"/>
              </a:spcAft>
              <a:buNone/>
            </a:pPr>
            <a:r>
              <a:rPr lang="en"/>
              <a:t>To wrap it up, we’ve gained some notable insights from our </a:t>
            </a:r>
            <a:r>
              <a:rPr lang="en"/>
              <a:t>experiments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Mainly, it is d</a:t>
            </a:r>
            <a:r>
              <a:rPr lang="en">
                <a:solidFill>
                  <a:schemeClr val="dk1"/>
                </a:solidFill>
              </a:rPr>
              <a:t>ifficult to both push towards and quantitatively measure the optimality of gameplay in mixed/adversarial environments</a:t>
            </a:r>
            <a:endParaRPr>
              <a:solidFill>
                <a:schemeClr val="dk1"/>
              </a:solidFill>
            </a:endParaRPr>
          </a:p>
          <a:p>
            <a:pPr indent="-298450" lvl="0" marL="457200" rtl="0" algn="l">
              <a:spcBef>
                <a:spcPts val="0"/>
              </a:spcBef>
              <a:spcAft>
                <a:spcPts val="0"/>
              </a:spcAft>
              <a:buSzPts val="1100"/>
              <a:buChar char="●"/>
            </a:pPr>
            <a:r>
              <a:rPr lang="en"/>
              <a:t>This is in part, related to how DEC_POMDPs don't guarantee convergence to optimal solution b/c the Markov process isn't stable</a:t>
            </a:r>
            <a:endParaRPr/>
          </a:p>
          <a:p>
            <a:pPr indent="-298450" lvl="0" marL="457200" rtl="0" algn="l">
              <a:spcBef>
                <a:spcPts val="0"/>
              </a:spcBef>
              <a:spcAft>
                <a:spcPts val="0"/>
              </a:spcAft>
              <a:buSzPts val="1100"/>
              <a:buChar char="●"/>
            </a:pPr>
            <a:r>
              <a:rPr lang="en"/>
              <a:t>Despite that, we found at least one case where we think our agents reached a Nash equilibrium (or something close)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mixed setting</a:t>
            </a:r>
            <a:r>
              <a:rPr lang="en"/>
              <a:t>, as expected, more communication generally helps cooperative agents in reaching their goals when adversarial agents do not receive the same communication. </a:t>
            </a:r>
            <a:endParaRPr/>
          </a:p>
          <a:p>
            <a:pPr indent="-298450" lvl="0" marL="457200" rtl="0" algn="l">
              <a:spcBef>
                <a:spcPts val="0"/>
              </a:spcBef>
              <a:spcAft>
                <a:spcPts val="0"/>
              </a:spcAft>
              <a:buSzPts val="1100"/>
              <a:buChar char="●"/>
            </a:pPr>
            <a:r>
              <a:rPr lang="en"/>
              <a:t>We also found that </a:t>
            </a:r>
            <a:r>
              <a:rPr lang="en">
                <a:solidFill>
                  <a:srgbClr val="1D1C1D"/>
                </a:solidFill>
                <a:highlight>
                  <a:srgbClr val="F8F8F8"/>
                </a:highlight>
              </a:rPr>
              <a:t>some amount of communication improves performance, but too much causes gameplay instability, and that communication did not improve performance for larger player games. </a:t>
            </a:r>
            <a:endParaRPr>
              <a:solidFill>
                <a:srgbClr val="1D1C1D"/>
              </a:solidFill>
              <a:highlight>
                <a:srgbClr val="F8F8F8"/>
              </a:highlight>
            </a:endParaRPr>
          </a:p>
          <a:p>
            <a:pPr indent="-298450" lvl="0" marL="457200" rtl="0" algn="l">
              <a:spcBef>
                <a:spcPts val="0"/>
              </a:spcBef>
              <a:spcAft>
                <a:spcPts val="0"/>
              </a:spcAft>
              <a:buSzPts val="1100"/>
              <a:buChar char="●"/>
            </a:pPr>
            <a:r>
              <a:rPr lang="en"/>
              <a:t>When adversarial agents are communicating amongst only themselves, and vice versa for cooperative agents, we see more collaboration among non-adversarial agents in achieving their goals.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areas to look for in exploring further are: (read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18b16117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18b16117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b2b96eb0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b2b96eb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b2b96eb0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b2b96eb0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a42e3322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a42e3322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f909f639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f909f639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f909f639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f909f639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b15c67e2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db15c67e2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b2b96eb0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db2b96eb0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18b1611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d18b161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db2b96eb0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db2b96eb0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db2b96eb0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db2b96eb0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b23e7663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db23e7663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b23e7663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b23e7663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b2b96eb0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db2b96eb0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b2b96eb0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db2b96eb0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db2b96eb0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db2b96eb0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db2b96eb0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db2b96eb0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b23e7663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db23e7663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b23e7663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b23e7663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a5f30294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a5f30294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db23e7663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db23e7663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db2b96eb0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db2b96eb0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db2b96eb0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db2b96eb0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ff4e2ed6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ff4e2ed6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18b16117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18b16117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18b16117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18b16117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18b16117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18b16117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d18b16117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18b16117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gif"/><Relationship Id="rId4" Type="http://schemas.openxmlformats.org/officeDocument/2006/relationships/image" Target="../media/image6.gif"/><Relationship Id="rId5" Type="http://schemas.openxmlformats.org/officeDocument/2006/relationships/image" Target="../media/image13.gif"/><Relationship Id="rId6" Type="http://schemas.openxmlformats.org/officeDocument/2006/relationships/image" Target="../media/image8.gif"/><Relationship Id="rId7"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gif"/><Relationship Id="rId4" Type="http://schemas.openxmlformats.org/officeDocument/2006/relationships/image" Target="../media/image5.gif"/><Relationship Id="rId5" Type="http://schemas.openxmlformats.org/officeDocument/2006/relationships/image" Target="../media/image15.gif"/><Relationship Id="rId6" Type="http://schemas.openxmlformats.org/officeDocument/2006/relationships/image" Target="../media/image14.gif"/><Relationship Id="rId7" Type="http://schemas.openxmlformats.org/officeDocument/2006/relationships/image" Target="../media/image12.gif"/><Relationship Id="rId8"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gif"/><Relationship Id="rId4" Type="http://schemas.openxmlformats.org/officeDocument/2006/relationships/image" Target="../media/image31.gif"/><Relationship Id="rId5" Type="http://schemas.openxmlformats.org/officeDocument/2006/relationships/image" Target="../media/image37.gif"/><Relationship Id="rId6" Type="http://schemas.openxmlformats.org/officeDocument/2006/relationships/image" Target="../media/image2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gif"/><Relationship Id="rId4" Type="http://schemas.openxmlformats.org/officeDocument/2006/relationships/image" Target="../media/image23.gif"/><Relationship Id="rId5" Type="http://schemas.openxmlformats.org/officeDocument/2006/relationships/image" Target="../media/image36.gif"/><Relationship Id="rId6" Type="http://schemas.openxmlformats.org/officeDocument/2006/relationships/image" Target="../media/image26.gif"/><Relationship Id="rId7" Type="http://schemas.openxmlformats.org/officeDocument/2006/relationships/image" Target="../media/image38.gif"/><Relationship Id="rId8"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gif"/><Relationship Id="rId4" Type="http://schemas.openxmlformats.org/officeDocument/2006/relationships/image" Target="../media/image27.gif"/><Relationship Id="rId5" Type="http://schemas.openxmlformats.org/officeDocument/2006/relationships/image" Target="../media/image25.gif"/><Relationship Id="rId6" Type="http://schemas.openxmlformats.org/officeDocument/2006/relationships/image" Target="../media/image33.gif"/><Relationship Id="rId7" Type="http://schemas.openxmlformats.org/officeDocument/2006/relationships/image" Target="../media/image40.gif"/><Relationship Id="rId8" Type="http://schemas.openxmlformats.org/officeDocument/2006/relationships/image" Target="../media/image2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rxiv.org/pdf/2103.01955" TargetMode="External"/><Relationship Id="rId4" Type="http://schemas.openxmlformats.org/officeDocument/2006/relationships/hyperlink" Target="https://proceedings.neurips.cc/paper_files/paper/2002/file/f8e59f4b2fe7c5705bf878bbd494ccdf-Paper.pdf" TargetMode="External"/><Relationship Id="rId5" Type="http://schemas.openxmlformats.org/officeDocument/2006/relationships/hyperlink" Target="https://arxiv.org/abs/1707.06347" TargetMode="External"/><Relationship Id="rId6" Type="http://schemas.openxmlformats.org/officeDocument/2006/relationships/hyperlink" Target="https://arxiv.org/pdf/1706.02275" TargetMode="External"/><Relationship Id="rId7" Type="http://schemas.openxmlformats.org/officeDocument/2006/relationships/hyperlink" Target="https://github.com/sosier/Multi_Agent_Reinforcement_Learn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gif"/><Relationship Id="rId4" Type="http://schemas.openxmlformats.org/officeDocument/2006/relationships/image" Target="../media/image34.gif"/><Relationship Id="rId5" Type="http://schemas.openxmlformats.org/officeDocument/2006/relationships/image" Target="../media/image39.gif"/><Relationship Id="rId6" Type="http://schemas.openxmlformats.org/officeDocument/2006/relationships/image" Target="../media/image51.gif"/><Relationship Id="rId7" Type="http://schemas.openxmlformats.org/officeDocument/2006/relationships/image" Target="../media/image41.gif"/><Relationship Id="rId8" Type="http://schemas.openxmlformats.org/officeDocument/2006/relationships/image" Target="../media/image4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6.png"/><Relationship Id="rId7" Type="http://schemas.openxmlformats.org/officeDocument/2006/relationships/image" Target="../media/image50.png"/><Relationship Id="rId8"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gif"/><Relationship Id="rId4" Type="http://schemas.openxmlformats.org/officeDocument/2006/relationships/image" Target="../media/image57.gif"/><Relationship Id="rId5" Type="http://schemas.openxmlformats.org/officeDocument/2006/relationships/image" Target="../media/image54.gif"/><Relationship Id="rId6" Type="http://schemas.openxmlformats.org/officeDocument/2006/relationships/image" Target="../media/image52.gif"/><Relationship Id="rId7" Type="http://schemas.openxmlformats.org/officeDocument/2006/relationships/image" Target="../media/image47.gif"/><Relationship Id="rId8" Type="http://schemas.openxmlformats.org/officeDocument/2006/relationships/image" Target="../media/image7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64.png"/><Relationship Id="rId5"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0.png"/><Relationship Id="rId4" Type="http://schemas.openxmlformats.org/officeDocument/2006/relationships/image" Target="../media/image55.png"/><Relationship Id="rId5"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68.png"/><Relationship Id="rId6" Type="http://schemas.openxmlformats.org/officeDocument/2006/relationships/image" Target="../media/image67.png"/><Relationship Id="rId7" Type="http://schemas.openxmlformats.org/officeDocument/2006/relationships/image" Target="../media/image63.png"/><Relationship Id="rId8"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1.gif"/><Relationship Id="rId4" Type="http://schemas.openxmlformats.org/officeDocument/2006/relationships/image" Target="../media/image69.gif"/><Relationship Id="rId5" Type="http://schemas.openxmlformats.org/officeDocument/2006/relationships/image" Target="../media/image84.gif"/><Relationship Id="rId6" Type="http://schemas.openxmlformats.org/officeDocument/2006/relationships/image" Target="../media/image65.gif"/><Relationship Id="rId7" Type="http://schemas.openxmlformats.org/officeDocument/2006/relationships/image" Target="../media/image72.gif"/><Relationship Id="rId8" Type="http://schemas.openxmlformats.org/officeDocument/2006/relationships/image" Target="../media/image7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4.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5.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7.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3.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8.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3.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hyperlink" Target="https://github.com/yangchen1997/Multi-Agent-Reinforcement-Learning/tree/main" TargetMode="External"/><Relationship Id="rId5" Type="http://schemas.openxmlformats.org/officeDocument/2006/relationships/hyperlink" Target="https://arxiv.org/abs/1707.0634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780"/>
              <a:t>Cooperative and Adversarial Multi-Agent Reinforcement Learning</a:t>
            </a:r>
            <a:endParaRPr b="1" sz="37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Clr>
                <a:schemeClr val="dk1"/>
              </a:buClr>
              <a:buSzPct val="39285"/>
              <a:buFont typeface="Arial"/>
              <a:buNone/>
            </a:pPr>
            <a:r>
              <a:rPr lang="en"/>
              <a:t>Sean Osier, Emily Ye, Danny Zhang, Yutong Zhou</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idx="1" type="body"/>
          </p:nvPr>
        </p:nvSpPr>
        <p:spPr>
          <a:xfrm>
            <a:off x="311700" y="1000075"/>
            <a:ext cx="8356800" cy="1881000"/>
          </a:xfrm>
          <a:prstGeom prst="rect">
            <a:avLst/>
          </a:prstGeom>
        </p:spPr>
        <p:txBody>
          <a:bodyPr anchorCtr="0" anchor="t" bIns="91425" lIns="91425" spcFirstLastPara="1" rIns="91425" wrap="square" tIns="91425">
            <a:noAutofit/>
          </a:bodyPr>
          <a:lstStyle/>
          <a:p>
            <a:pPr indent="-332105" lvl="0" marL="457200" rtl="0" algn="l">
              <a:lnSpc>
                <a:spcPct val="95000"/>
              </a:lnSpc>
              <a:spcBef>
                <a:spcPts val="0"/>
              </a:spcBef>
              <a:spcAft>
                <a:spcPts val="0"/>
              </a:spcAft>
              <a:buClr>
                <a:schemeClr val="dk1"/>
              </a:buClr>
              <a:buSzPts val="1630"/>
              <a:buChar char="●"/>
            </a:pPr>
            <a:r>
              <a:rPr lang="en" sz="1629">
                <a:solidFill>
                  <a:schemeClr val="dk1"/>
                </a:solidFill>
              </a:rPr>
              <a:t>In adversarial environments, it’s </a:t>
            </a:r>
            <a:r>
              <a:rPr b="1" lang="en" sz="1629">
                <a:solidFill>
                  <a:schemeClr val="dk1"/>
                </a:solidFill>
              </a:rPr>
              <a:t>hard to know if your agents have “solved” the environment:</a:t>
            </a:r>
            <a:endParaRPr b="1" sz="1629">
              <a:solidFill>
                <a:schemeClr val="dk1"/>
              </a:solidFill>
            </a:endParaRPr>
          </a:p>
          <a:p>
            <a:pPr indent="-304800" lvl="1" marL="914400" rtl="0" algn="l">
              <a:lnSpc>
                <a:spcPct val="95000"/>
              </a:lnSpc>
              <a:spcBef>
                <a:spcPts val="0"/>
              </a:spcBef>
              <a:spcAft>
                <a:spcPts val="0"/>
              </a:spcAft>
              <a:buClr>
                <a:schemeClr val="dk1"/>
              </a:buClr>
              <a:buSzPts val="1200"/>
              <a:buAutoNum type="alphaLcPeriod"/>
            </a:pPr>
            <a:r>
              <a:rPr lang="en" sz="1200">
                <a:solidFill>
                  <a:schemeClr val="dk1"/>
                </a:solidFill>
              </a:rPr>
              <a:t>During training, we </a:t>
            </a:r>
            <a:r>
              <a:rPr b="1" lang="en" sz="1200">
                <a:solidFill>
                  <a:schemeClr val="dk1"/>
                </a:solidFill>
              </a:rPr>
              <a:t>should expect all agents get better at the start</a:t>
            </a:r>
            <a:r>
              <a:rPr lang="en" sz="1200">
                <a:solidFill>
                  <a:schemeClr val="dk1"/>
                </a:solidFill>
              </a:rPr>
              <a:t> as they learn the basics of the </a:t>
            </a:r>
            <a:r>
              <a:rPr lang="en" sz="1200">
                <a:solidFill>
                  <a:schemeClr val="dk1"/>
                </a:solidFill>
              </a:rPr>
              <a:t>environment</a:t>
            </a:r>
            <a:endParaRPr sz="1200">
              <a:solidFill>
                <a:schemeClr val="dk1"/>
              </a:solidFill>
            </a:endParaRPr>
          </a:p>
          <a:p>
            <a:pPr indent="-304800" lvl="1" marL="914400" rtl="0" algn="l">
              <a:lnSpc>
                <a:spcPct val="95000"/>
              </a:lnSpc>
              <a:spcBef>
                <a:spcPts val="0"/>
              </a:spcBef>
              <a:spcAft>
                <a:spcPts val="0"/>
              </a:spcAft>
              <a:buClr>
                <a:schemeClr val="dk1"/>
              </a:buClr>
              <a:buSzPts val="1200"/>
              <a:buAutoNum type="alphaLcPeriod"/>
            </a:pPr>
            <a:r>
              <a:rPr lang="en" sz="1200">
                <a:solidFill>
                  <a:schemeClr val="dk1"/>
                </a:solidFill>
              </a:rPr>
              <a:t>BUT, after that we </a:t>
            </a:r>
            <a:r>
              <a:rPr b="1" lang="en" sz="1200">
                <a:solidFill>
                  <a:schemeClr val="dk1"/>
                </a:solidFill>
              </a:rPr>
              <a:t>should expect to see performance worsen</a:t>
            </a:r>
            <a:r>
              <a:rPr lang="en" sz="1200">
                <a:solidFill>
                  <a:schemeClr val="dk1"/>
                </a:solidFill>
              </a:rPr>
              <a:t> because their competition is getting stronger also</a:t>
            </a:r>
            <a:endParaRPr sz="1200">
              <a:solidFill>
                <a:schemeClr val="dk1"/>
              </a:solidFill>
            </a:endParaRPr>
          </a:p>
          <a:p>
            <a:pPr indent="-304800" lvl="1" marL="914400" rtl="0" algn="l">
              <a:lnSpc>
                <a:spcPct val="95000"/>
              </a:lnSpc>
              <a:spcBef>
                <a:spcPts val="0"/>
              </a:spcBef>
              <a:spcAft>
                <a:spcPts val="0"/>
              </a:spcAft>
              <a:buClr>
                <a:schemeClr val="dk1"/>
              </a:buClr>
              <a:buSzPts val="1200"/>
              <a:buAutoNum type="alphaLcPeriod"/>
            </a:pPr>
            <a:r>
              <a:rPr lang="en" sz="1200">
                <a:solidFill>
                  <a:schemeClr val="dk1"/>
                </a:solidFill>
              </a:rPr>
              <a:t>Ultimately we should expect the agents to converge to a </a:t>
            </a:r>
            <a:r>
              <a:rPr b="1" lang="en" sz="1200">
                <a:solidFill>
                  <a:schemeClr val="dk1"/>
                </a:solidFill>
              </a:rPr>
              <a:t>Nash equilibrium</a:t>
            </a:r>
            <a:r>
              <a:rPr lang="en" sz="1200">
                <a:solidFill>
                  <a:schemeClr val="dk1"/>
                </a:solidFill>
              </a:rPr>
              <a:t> (if they converge)</a:t>
            </a:r>
            <a:br>
              <a:rPr b="1" lang="en" sz="1200">
                <a:solidFill>
                  <a:schemeClr val="dk1"/>
                </a:solidFill>
              </a:rPr>
            </a:br>
            <a:endParaRPr b="1" sz="1200">
              <a:solidFill>
                <a:schemeClr val="dk1"/>
              </a:solidFill>
            </a:endParaRPr>
          </a:p>
        </p:txBody>
      </p:sp>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Adversarial</a:t>
            </a:r>
            <a:r>
              <a:rPr b="1" lang="en"/>
              <a:t> Training: </a:t>
            </a:r>
            <a:r>
              <a:rPr lang="en" sz="2244"/>
              <a:t>Example w/ 1 adv., 1 agent, 1 landmark</a:t>
            </a:r>
            <a:endParaRPr sz="2244"/>
          </a:p>
          <a:p>
            <a:pPr indent="0" lvl="0" marL="0" rtl="0" algn="l">
              <a:spcBef>
                <a:spcPts val="0"/>
              </a:spcBef>
              <a:spcAft>
                <a:spcPts val="0"/>
              </a:spcAft>
              <a:buNone/>
            </a:pPr>
            <a:r>
              <a:t/>
            </a:r>
            <a:endParaRPr b="1"/>
          </a:p>
        </p:txBody>
      </p:sp>
      <p:pic>
        <p:nvPicPr>
          <p:cNvPr id="122" name="Google Shape;122;p22"/>
          <p:cNvPicPr preferRelativeResize="0"/>
          <p:nvPr/>
        </p:nvPicPr>
        <p:blipFill>
          <a:blip r:embed="rId3">
            <a:alphaModFix/>
          </a:blip>
          <a:stretch>
            <a:fillRect/>
          </a:stretch>
        </p:blipFill>
        <p:spPr>
          <a:xfrm>
            <a:off x="1744662" y="2586496"/>
            <a:ext cx="5490876" cy="2175900"/>
          </a:xfrm>
          <a:prstGeom prst="rect">
            <a:avLst/>
          </a:prstGeom>
          <a:noFill/>
          <a:ln>
            <a:noFill/>
          </a:ln>
        </p:spPr>
      </p:pic>
      <p:sp>
        <p:nvSpPr>
          <p:cNvPr id="123" name="Google Shape;123;p22"/>
          <p:cNvSpPr/>
          <p:nvPr/>
        </p:nvSpPr>
        <p:spPr>
          <a:xfrm>
            <a:off x="2406925" y="4102275"/>
            <a:ext cx="1869300" cy="292500"/>
          </a:xfrm>
          <a:prstGeom prst="wedgeRectCallout">
            <a:avLst>
              <a:gd fmla="val -55750" name="adj1"/>
              <a:gd fmla="val -38504" name="adj2"/>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A) Learning the Basics</a:t>
            </a:r>
            <a:endParaRPr sz="1200">
              <a:solidFill>
                <a:schemeClr val="dk1"/>
              </a:solidFill>
            </a:endParaRPr>
          </a:p>
        </p:txBody>
      </p:sp>
      <p:sp>
        <p:nvSpPr>
          <p:cNvPr id="124" name="Google Shape;124;p22"/>
          <p:cNvSpPr/>
          <p:nvPr/>
        </p:nvSpPr>
        <p:spPr>
          <a:xfrm>
            <a:off x="5425116" y="2787986"/>
            <a:ext cx="1905000" cy="292500"/>
          </a:xfrm>
          <a:prstGeom prst="wedgeRectCallout">
            <a:avLst>
              <a:gd fmla="val -54754" name="adj1"/>
              <a:gd fmla="val 40419" name="adj2"/>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B) Competition Stiffens</a:t>
            </a:r>
            <a:endParaRPr sz="1200">
              <a:solidFill>
                <a:schemeClr val="dk1"/>
              </a:solidFill>
            </a:endParaRPr>
          </a:p>
        </p:txBody>
      </p:sp>
      <p:sp>
        <p:nvSpPr>
          <p:cNvPr id="125" name="Google Shape;125;p22"/>
          <p:cNvSpPr/>
          <p:nvPr/>
        </p:nvSpPr>
        <p:spPr>
          <a:xfrm>
            <a:off x="6915900" y="3890150"/>
            <a:ext cx="1752600" cy="572700"/>
          </a:xfrm>
          <a:prstGeom prst="wedgeRectCallout">
            <a:avLst>
              <a:gd fmla="val -36771" name="adj1"/>
              <a:gd fmla="val -89152" name="adj2"/>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C) Nash Equilibrium?</a:t>
            </a:r>
            <a:br>
              <a:rPr lang="en" sz="1200">
                <a:solidFill>
                  <a:schemeClr val="dk1"/>
                </a:solidFill>
              </a:rPr>
            </a:br>
            <a:r>
              <a:rPr lang="en" sz="1200">
                <a:solidFill>
                  <a:schemeClr val="dk1"/>
                </a:solidFill>
              </a:rPr>
              <a:t>(Training rewards leveling off for both)</a:t>
            </a:r>
            <a:endParaRPr sz="1200">
              <a:solidFill>
                <a:schemeClr val="dk1"/>
              </a:solidFill>
            </a:endParaRPr>
          </a:p>
        </p:txBody>
      </p:sp>
      <p:sp>
        <p:nvSpPr>
          <p:cNvPr id="126" name="Google Shape;126;p22"/>
          <p:cNvSpPr txBox="1"/>
          <p:nvPr/>
        </p:nvSpPr>
        <p:spPr>
          <a:xfrm>
            <a:off x="2004450" y="4762400"/>
            <a:ext cx="5453700" cy="330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i="1" lang="en" sz="1000">
                <a:solidFill>
                  <a:schemeClr val="dk1"/>
                </a:solidFill>
              </a:rPr>
              <a:t>Example shown above is of the DQN agents during training. PPO follows a similar trend.</a:t>
            </a:r>
            <a:endParaRPr i="1"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1" type="body"/>
          </p:nvPr>
        </p:nvSpPr>
        <p:spPr>
          <a:xfrm>
            <a:off x="311700" y="1152475"/>
            <a:ext cx="8630700" cy="193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Qualitatively, we observe that our agents have learned </a:t>
            </a:r>
            <a:r>
              <a:rPr b="1" lang="en">
                <a:solidFill>
                  <a:schemeClr val="dk1"/>
                </a:solidFill>
              </a:rPr>
              <a:t>sophisticated behaviors:</a:t>
            </a:r>
            <a:endParaRPr b="1">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Precise movement skills</a:t>
            </a:r>
            <a:r>
              <a:rPr lang="en">
                <a:solidFill>
                  <a:schemeClr val="dk1"/>
                </a:solidFill>
              </a:rPr>
              <a:t>, including varying speeds where appropriate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First and even second order </a:t>
            </a:r>
            <a:r>
              <a:rPr b="1" lang="en">
                <a:solidFill>
                  <a:schemeClr val="dk1"/>
                </a:solidFill>
              </a:rPr>
              <a:t>anticipation</a:t>
            </a:r>
            <a:r>
              <a:rPr lang="en">
                <a:solidFill>
                  <a:schemeClr val="dk1"/>
                </a:solidFill>
              </a:rPr>
              <a:t> (what you might call planning)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a:t>
            </a:r>
            <a:r>
              <a:rPr lang="en">
                <a:solidFill>
                  <a:schemeClr val="dk1"/>
                </a:solidFill>
              </a:rPr>
              <a:t>n ability to </a:t>
            </a:r>
            <a:r>
              <a:rPr b="1" lang="en">
                <a:solidFill>
                  <a:schemeClr val="dk1"/>
                </a:solidFill>
              </a:rPr>
              <a:t>leverage the physics of the environment to their advantage</a:t>
            </a:r>
            <a:endParaRPr b="1">
              <a:solidFill>
                <a:schemeClr val="dk1"/>
              </a:solidFill>
            </a:endParaRPr>
          </a:p>
        </p:txBody>
      </p:sp>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Adversarial Test Results: </a:t>
            </a:r>
            <a:r>
              <a:rPr lang="en" sz="2244"/>
              <a:t>Example 1 adv., 1 agent, 1 landmark</a:t>
            </a:r>
            <a:endParaRPr sz="2244"/>
          </a:p>
          <a:p>
            <a:pPr indent="0" lvl="0" marL="0" rtl="0" algn="l">
              <a:spcBef>
                <a:spcPts val="0"/>
              </a:spcBef>
              <a:spcAft>
                <a:spcPts val="0"/>
              </a:spcAft>
              <a:buNone/>
            </a:pPr>
            <a:r>
              <a:t/>
            </a:r>
            <a:endParaRPr b="1"/>
          </a:p>
        </p:txBody>
      </p:sp>
      <p:pic>
        <p:nvPicPr>
          <p:cNvPr id="133" name="Google Shape;133;p23"/>
          <p:cNvPicPr preferRelativeResize="0"/>
          <p:nvPr/>
        </p:nvPicPr>
        <p:blipFill>
          <a:blip r:embed="rId3">
            <a:alphaModFix/>
          </a:blip>
          <a:stretch>
            <a:fillRect/>
          </a:stretch>
        </p:blipFill>
        <p:spPr>
          <a:xfrm>
            <a:off x="201725" y="3314725"/>
            <a:ext cx="1667425" cy="1667425"/>
          </a:xfrm>
          <a:prstGeom prst="rect">
            <a:avLst/>
          </a:prstGeom>
          <a:noFill/>
          <a:ln cap="flat" cmpd="sng" w="9525">
            <a:solidFill>
              <a:schemeClr val="dk1"/>
            </a:solidFill>
            <a:prstDash val="solid"/>
            <a:round/>
            <a:headEnd len="sm" w="sm" type="none"/>
            <a:tailEnd len="sm" w="sm" type="none"/>
          </a:ln>
        </p:spPr>
      </p:pic>
      <p:pic>
        <p:nvPicPr>
          <p:cNvPr id="134" name="Google Shape;134;p23"/>
          <p:cNvPicPr preferRelativeResize="0"/>
          <p:nvPr/>
        </p:nvPicPr>
        <p:blipFill>
          <a:blip r:embed="rId4">
            <a:alphaModFix/>
          </a:blip>
          <a:stretch>
            <a:fillRect/>
          </a:stretch>
        </p:blipFill>
        <p:spPr>
          <a:xfrm>
            <a:off x="1970012" y="3314725"/>
            <a:ext cx="1667425" cy="1667425"/>
          </a:xfrm>
          <a:prstGeom prst="rect">
            <a:avLst/>
          </a:prstGeom>
          <a:noFill/>
          <a:ln cap="flat" cmpd="sng" w="9525">
            <a:solidFill>
              <a:schemeClr val="dk1"/>
            </a:solidFill>
            <a:prstDash val="solid"/>
            <a:round/>
            <a:headEnd len="sm" w="sm" type="none"/>
            <a:tailEnd len="sm" w="sm" type="none"/>
          </a:ln>
        </p:spPr>
      </p:pic>
      <p:pic>
        <p:nvPicPr>
          <p:cNvPr id="135" name="Google Shape;135;p23"/>
          <p:cNvPicPr preferRelativeResize="0"/>
          <p:nvPr/>
        </p:nvPicPr>
        <p:blipFill>
          <a:blip r:embed="rId5">
            <a:alphaModFix/>
          </a:blip>
          <a:stretch>
            <a:fillRect/>
          </a:stretch>
        </p:blipFill>
        <p:spPr>
          <a:xfrm>
            <a:off x="3738300" y="3314725"/>
            <a:ext cx="1667425" cy="1667425"/>
          </a:xfrm>
          <a:prstGeom prst="rect">
            <a:avLst/>
          </a:prstGeom>
          <a:noFill/>
          <a:ln cap="flat" cmpd="sng" w="9525">
            <a:solidFill>
              <a:schemeClr val="dk1"/>
            </a:solidFill>
            <a:prstDash val="solid"/>
            <a:round/>
            <a:headEnd len="sm" w="sm" type="none"/>
            <a:tailEnd len="sm" w="sm" type="none"/>
          </a:ln>
        </p:spPr>
      </p:pic>
      <p:pic>
        <p:nvPicPr>
          <p:cNvPr id="136" name="Google Shape;136;p23"/>
          <p:cNvPicPr preferRelativeResize="0"/>
          <p:nvPr/>
        </p:nvPicPr>
        <p:blipFill>
          <a:blip r:embed="rId6">
            <a:alphaModFix/>
          </a:blip>
          <a:stretch>
            <a:fillRect/>
          </a:stretch>
        </p:blipFill>
        <p:spPr>
          <a:xfrm>
            <a:off x="5506587" y="3314725"/>
            <a:ext cx="1667424" cy="1667425"/>
          </a:xfrm>
          <a:prstGeom prst="rect">
            <a:avLst/>
          </a:prstGeom>
          <a:noFill/>
          <a:ln cap="flat" cmpd="sng" w="9525">
            <a:solidFill>
              <a:schemeClr val="dk1"/>
            </a:solidFill>
            <a:prstDash val="solid"/>
            <a:round/>
            <a:headEnd len="sm" w="sm" type="none"/>
            <a:tailEnd len="sm" w="sm" type="none"/>
          </a:ln>
        </p:spPr>
      </p:pic>
      <p:pic>
        <p:nvPicPr>
          <p:cNvPr id="137" name="Google Shape;137;p23"/>
          <p:cNvPicPr preferRelativeResize="0"/>
          <p:nvPr/>
        </p:nvPicPr>
        <p:blipFill>
          <a:blip r:embed="rId7">
            <a:alphaModFix/>
          </a:blip>
          <a:stretch>
            <a:fillRect/>
          </a:stretch>
        </p:blipFill>
        <p:spPr>
          <a:xfrm>
            <a:off x="7274875" y="3314725"/>
            <a:ext cx="1667400" cy="16674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This is </a:t>
            </a:r>
            <a:r>
              <a:rPr b="1" lang="en" sz="1400">
                <a:solidFill>
                  <a:schemeClr val="dk1"/>
                </a:solidFill>
              </a:rPr>
              <a:t>what we observe in our DQN and PPO gameplay after training: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Reward levels are roughly comparable (depending on the run, PPO slightly outperforms DQN or vice-versa. Below is an example where DQN slightly outperforms PPO)</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PPO always appears to be more stable.</a:t>
            </a:r>
            <a:endParaRPr b="1" sz="1350">
              <a:solidFill>
                <a:schemeClr val="dk1"/>
              </a:solidFill>
            </a:endParaRPr>
          </a:p>
        </p:txBody>
      </p:sp>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Adversarial</a:t>
            </a:r>
            <a:r>
              <a:rPr b="1" lang="en"/>
              <a:t> Test Results: </a:t>
            </a:r>
            <a:r>
              <a:rPr lang="en" sz="2244"/>
              <a:t>Example 1 adv., 1 agent, 1 landmark</a:t>
            </a:r>
            <a:endParaRPr sz="2244"/>
          </a:p>
          <a:p>
            <a:pPr indent="0" lvl="0" marL="0" rtl="0" algn="l">
              <a:spcBef>
                <a:spcPts val="0"/>
              </a:spcBef>
              <a:spcAft>
                <a:spcPts val="0"/>
              </a:spcAft>
              <a:buNone/>
            </a:pPr>
            <a:r>
              <a:t/>
            </a:r>
            <a:endParaRPr b="1"/>
          </a:p>
        </p:txBody>
      </p:sp>
      <p:pic>
        <p:nvPicPr>
          <p:cNvPr id="144" name="Google Shape;144;p24"/>
          <p:cNvPicPr preferRelativeResize="0"/>
          <p:nvPr/>
        </p:nvPicPr>
        <p:blipFill>
          <a:blip r:embed="rId3">
            <a:alphaModFix/>
          </a:blip>
          <a:stretch>
            <a:fillRect/>
          </a:stretch>
        </p:blipFill>
        <p:spPr>
          <a:xfrm>
            <a:off x="4712726" y="2417400"/>
            <a:ext cx="3086574" cy="2314950"/>
          </a:xfrm>
          <a:prstGeom prst="rect">
            <a:avLst/>
          </a:prstGeom>
          <a:noFill/>
          <a:ln>
            <a:noFill/>
          </a:ln>
        </p:spPr>
      </p:pic>
      <p:sp>
        <p:nvSpPr>
          <p:cNvPr id="145" name="Google Shape;145;p24"/>
          <p:cNvSpPr txBox="1"/>
          <p:nvPr/>
        </p:nvSpPr>
        <p:spPr>
          <a:xfrm>
            <a:off x="5944750" y="2240850"/>
            <a:ext cx="546900" cy="330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 sz="1000">
                <a:solidFill>
                  <a:srgbClr val="FF0000"/>
                </a:solidFill>
              </a:rPr>
              <a:t>PPO</a:t>
            </a:r>
            <a:endParaRPr b="1" sz="1000">
              <a:solidFill>
                <a:srgbClr val="FF0000"/>
              </a:solidFill>
            </a:endParaRPr>
          </a:p>
        </p:txBody>
      </p:sp>
      <p:sp>
        <p:nvSpPr>
          <p:cNvPr id="146" name="Google Shape;146;p24"/>
          <p:cNvSpPr txBox="1"/>
          <p:nvPr/>
        </p:nvSpPr>
        <p:spPr>
          <a:xfrm>
            <a:off x="2543275" y="2240850"/>
            <a:ext cx="546900" cy="330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 sz="1000">
                <a:solidFill>
                  <a:srgbClr val="FF0000"/>
                </a:solidFill>
              </a:rPr>
              <a:t>DQN</a:t>
            </a:r>
            <a:endParaRPr b="1" sz="1000">
              <a:solidFill>
                <a:srgbClr val="FF0000"/>
              </a:solidFill>
            </a:endParaRPr>
          </a:p>
        </p:txBody>
      </p:sp>
      <p:pic>
        <p:nvPicPr>
          <p:cNvPr id="147" name="Google Shape;147;p24"/>
          <p:cNvPicPr preferRelativeResize="0"/>
          <p:nvPr/>
        </p:nvPicPr>
        <p:blipFill>
          <a:blip r:embed="rId4">
            <a:alphaModFix/>
          </a:blip>
          <a:stretch>
            <a:fillRect/>
          </a:stretch>
        </p:blipFill>
        <p:spPr>
          <a:xfrm>
            <a:off x="1282275" y="2455338"/>
            <a:ext cx="3086574" cy="23149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Scaling Beyond 1v1 Adversarial Gameplay</a:t>
            </a:r>
            <a:endParaRPr sz="2244"/>
          </a:p>
        </p:txBody>
      </p:sp>
      <p:sp>
        <p:nvSpPr>
          <p:cNvPr id="153" name="Google Shape;153;p25"/>
          <p:cNvSpPr txBox="1"/>
          <p:nvPr/>
        </p:nvSpPr>
        <p:spPr>
          <a:xfrm>
            <a:off x="416550" y="1076725"/>
            <a:ext cx="8148000" cy="3601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 sz="1500">
                <a:solidFill>
                  <a:schemeClr val="dk1"/>
                </a:solidFill>
              </a:rPr>
              <a:t>We tested various kinds of scenarios with larger numbers of agents, adversaries, and landmarks: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E.g., adversaries are “outnumbered” and/or at disadvantage (2 adv, 4 agents, 4 landmarks, 2 adv., 4 agents, 8 landmarks)</a:t>
            </a:r>
            <a:br>
              <a:rPr lang="en" sz="1500">
                <a:solidFill>
                  <a:schemeClr val="dk1"/>
                </a:solidFill>
              </a:rPr>
            </a:b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Across all runs for both DQN and PPO, average </a:t>
            </a:r>
            <a:r>
              <a:rPr b="1" lang="en" sz="1500">
                <a:solidFill>
                  <a:schemeClr val="dk1"/>
                </a:solidFill>
              </a:rPr>
              <a:t>adversary rewards</a:t>
            </a:r>
            <a:r>
              <a:rPr lang="en" sz="1500">
                <a:solidFill>
                  <a:schemeClr val="dk1"/>
                </a:solidFill>
              </a:rPr>
              <a:t> tended to hover in the </a:t>
            </a:r>
            <a:r>
              <a:rPr b="1" lang="en" sz="1500">
                <a:solidFill>
                  <a:schemeClr val="dk1"/>
                </a:solidFill>
              </a:rPr>
              <a:t>low positive/negative single-digits</a:t>
            </a:r>
            <a:r>
              <a:rPr lang="en" sz="1500">
                <a:solidFill>
                  <a:schemeClr val="dk1"/>
                </a:solidFill>
              </a:rPr>
              <a:t> while </a:t>
            </a:r>
            <a:r>
              <a:rPr b="1" lang="en" sz="1500">
                <a:solidFill>
                  <a:schemeClr val="dk1"/>
                </a:solidFill>
              </a:rPr>
              <a:t>agent rewards</a:t>
            </a:r>
            <a:r>
              <a:rPr lang="en" sz="1500">
                <a:solidFill>
                  <a:schemeClr val="dk1"/>
                </a:solidFill>
              </a:rPr>
              <a:t> were </a:t>
            </a:r>
            <a:r>
              <a:rPr b="1" lang="en" sz="1500">
                <a:solidFill>
                  <a:schemeClr val="dk1"/>
                </a:solidFill>
              </a:rPr>
              <a:t>more strongly negative, particularly</a:t>
            </a:r>
            <a:r>
              <a:rPr lang="en" sz="1500">
                <a:solidFill>
                  <a:schemeClr val="dk1"/>
                </a:solidFill>
              </a:rPr>
              <a:t> (and understandably) </a:t>
            </a:r>
            <a:r>
              <a:rPr b="1" lang="en" sz="1500">
                <a:solidFill>
                  <a:schemeClr val="dk1"/>
                </a:solidFill>
              </a:rPr>
              <a:t>as the number of agents and adversaries increased</a:t>
            </a:r>
            <a:br>
              <a:rPr lang="en" sz="1500">
                <a:solidFill>
                  <a:schemeClr val="dk1"/>
                </a:solidFill>
              </a:rPr>
            </a:b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Depending on the run, as well as the scenario, </a:t>
            </a:r>
            <a:r>
              <a:rPr b="1" lang="en" sz="1500">
                <a:solidFill>
                  <a:schemeClr val="dk1"/>
                </a:solidFill>
              </a:rPr>
              <a:t>DQN sometimes performs better than PPO and vice-versa</a:t>
            </a:r>
            <a:r>
              <a:rPr lang="en" sz="1500">
                <a:solidFill>
                  <a:schemeClr val="dk1"/>
                </a:solidFill>
              </a:rPr>
              <a:t> (though </a:t>
            </a:r>
            <a:r>
              <a:rPr b="1" lang="en" sz="1500">
                <a:solidFill>
                  <a:schemeClr val="dk1"/>
                </a:solidFill>
              </a:rPr>
              <a:t>PPO was always more “stable”</a:t>
            </a:r>
            <a:r>
              <a:rPr lang="en" sz="1500">
                <a:solidFill>
                  <a:schemeClr val="dk1"/>
                </a:solidFill>
              </a:rPr>
              <a:t> with its average rewards).</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t>Environment: Modifying </a:t>
            </a:r>
            <a:r>
              <a:rPr b="1" lang="en" sz="2420"/>
              <a:t>for </a:t>
            </a:r>
            <a:r>
              <a:rPr b="1" lang="en" sz="2420"/>
              <a:t>Communication Modes</a:t>
            </a:r>
            <a:endParaRPr b="1" sz="2420"/>
          </a:p>
        </p:txBody>
      </p:sp>
      <p:sp>
        <p:nvSpPr>
          <p:cNvPr id="159" name="Google Shape;15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Char char="●"/>
            </a:pPr>
            <a:r>
              <a:rPr lang="en" sz="1600">
                <a:solidFill>
                  <a:schemeClr val="dk1"/>
                </a:solidFill>
              </a:rPr>
              <a:t>In addition to modifying the source code to add adversaries, we also modified the amount of information between agents by adding a variety of communication modes</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Key changes:</a:t>
            </a:r>
            <a:endParaRPr sz="16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Added following communication modes for what information individual agents can receive: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Mode 0: Information on other agent positions is masked</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Mode 1 (Baseline for information): Information on the location of other agents and landmarks is provided</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Mode 2: Additional information on other agent velocity </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Mode 3: Additional information on other agent’s Euclidian distance to all landmarks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Mode 4: Similar to Mode 3, but now each other agent provides a binary variable if they are within .5 distance to any landmark</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Mode 5: Appends the information from mode 2 and 3 to the baseline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Qualitative results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Counterintuitively, passing more information about other agents in the environment does not always yield improved results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Information regarding other agents’ positions/velocities appears to yield best mean rolling rewards. These rewards are decreased when other agents’ Euclidean distances are also included in </a:t>
            </a:r>
            <a:r>
              <a:rPr lang="en">
                <a:solidFill>
                  <a:schemeClr val="dk1"/>
                </a:solidFill>
              </a:rPr>
              <a:t>communication</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Communication Results: 2 agents, 2 landmarks(1/2)</a:t>
            </a:r>
            <a:endParaRPr b="1"/>
          </a:p>
        </p:txBody>
      </p:sp>
      <p:sp>
        <p:nvSpPr>
          <p:cNvPr id="166" name="Google Shape;166;p27"/>
          <p:cNvSpPr txBox="1"/>
          <p:nvPr/>
        </p:nvSpPr>
        <p:spPr>
          <a:xfrm>
            <a:off x="2862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167" name="Google Shape;167;p27"/>
          <p:cNvSpPr txBox="1"/>
          <p:nvPr/>
        </p:nvSpPr>
        <p:spPr>
          <a:xfrm>
            <a:off x="176841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pic>
        <p:nvPicPr>
          <p:cNvPr id="168" name="Google Shape;168;p27"/>
          <p:cNvPicPr preferRelativeResize="0"/>
          <p:nvPr/>
        </p:nvPicPr>
        <p:blipFill>
          <a:blip r:embed="rId3">
            <a:alphaModFix/>
          </a:blip>
          <a:stretch>
            <a:fillRect/>
          </a:stretch>
        </p:blipFill>
        <p:spPr>
          <a:xfrm>
            <a:off x="1690388" y="3254425"/>
            <a:ext cx="1316737" cy="1316737"/>
          </a:xfrm>
          <a:prstGeom prst="rect">
            <a:avLst/>
          </a:prstGeom>
          <a:noFill/>
          <a:ln cap="flat" cmpd="sng" w="9525">
            <a:solidFill>
              <a:schemeClr val="dk1"/>
            </a:solidFill>
            <a:prstDash val="solid"/>
            <a:round/>
            <a:headEnd len="sm" w="sm" type="none"/>
            <a:tailEnd len="sm" w="sm" type="none"/>
          </a:ln>
        </p:spPr>
      </p:pic>
      <p:sp>
        <p:nvSpPr>
          <p:cNvPr id="169" name="Google Shape;169;p27"/>
          <p:cNvSpPr txBox="1"/>
          <p:nvPr/>
        </p:nvSpPr>
        <p:spPr>
          <a:xfrm>
            <a:off x="325057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170" name="Google Shape;170;p27"/>
          <p:cNvSpPr txBox="1"/>
          <p:nvPr/>
        </p:nvSpPr>
        <p:spPr>
          <a:xfrm>
            <a:off x="473273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sp>
        <p:nvSpPr>
          <p:cNvPr id="171" name="Google Shape;171;p27"/>
          <p:cNvSpPr txBox="1"/>
          <p:nvPr/>
        </p:nvSpPr>
        <p:spPr>
          <a:xfrm>
            <a:off x="621489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172" name="Google Shape;172;p27"/>
          <p:cNvSpPr txBox="1"/>
          <p:nvPr/>
        </p:nvSpPr>
        <p:spPr>
          <a:xfrm>
            <a:off x="76970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173" name="Google Shape;173;p27"/>
          <p:cNvPicPr preferRelativeResize="0"/>
          <p:nvPr/>
        </p:nvPicPr>
        <p:blipFill>
          <a:blip r:embed="rId4">
            <a:alphaModFix/>
          </a:blip>
          <a:stretch>
            <a:fillRect/>
          </a:stretch>
        </p:blipFill>
        <p:spPr>
          <a:xfrm>
            <a:off x="3173700" y="3254425"/>
            <a:ext cx="1316737" cy="1316737"/>
          </a:xfrm>
          <a:prstGeom prst="rect">
            <a:avLst/>
          </a:prstGeom>
          <a:noFill/>
          <a:ln cap="flat" cmpd="sng" w="9525">
            <a:solidFill>
              <a:schemeClr val="dk1"/>
            </a:solidFill>
            <a:prstDash val="solid"/>
            <a:round/>
            <a:headEnd len="sm" w="sm" type="none"/>
            <a:tailEnd len="sm" w="sm" type="none"/>
          </a:ln>
        </p:spPr>
      </p:pic>
      <p:pic>
        <p:nvPicPr>
          <p:cNvPr id="174" name="Google Shape;174;p27"/>
          <p:cNvPicPr preferRelativeResize="0"/>
          <p:nvPr/>
        </p:nvPicPr>
        <p:blipFill>
          <a:blip r:embed="rId5">
            <a:alphaModFix/>
          </a:blip>
          <a:stretch>
            <a:fillRect/>
          </a:stretch>
        </p:blipFill>
        <p:spPr>
          <a:xfrm>
            <a:off x="4657000" y="3254425"/>
            <a:ext cx="1316737" cy="1316737"/>
          </a:xfrm>
          <a:prstGeom prst="rect">
            <a:avLst/>
          </a:prstGeom>
          <a:noFill/>
          <a:ln cap="flat" cmpd="sng" w="9525">
            <a:solidFill>
              <a:schemeClr val="dk1"/>
            </a:solidFill>
            <a:prstDash val="solid"/>
            <a:round/>
            <a:headEnd len="sm" w="sm" type="none"/>
            <a:tailEnd len="sm" w="sm" type="none"/>
          </a:ln>
        </p:spPr>
      </p:pic>
      <p:pic>
        <p:nvPicPr>
          <p:cNvPr id="175" name="Google Shape;175;p27"/>
          <p:cNvPicPr preferRelativeResize="0"/>
          <p:nvPr/>
        </p:nvPicPr>
        <p:blipFill>
          <a:blip r:embed="rId6">
            <a:alphaModFix/>
          </a:blip>
          <a:stretch>
            <a:fillRect/>
          </a:stretch>
        </p:blipFill>
        <p:spPr>
          <a:xfrm>
            <a:off x="6138700" y="3254425"/>
            <a:ext cx="1316737" cy="1316737"/>
          </a:xfrm>
          <a:prstGeom prst="rect">
            <a:avLst/>
          </a:prstGeom>
          <a:noFill/>
          <a:ln cap="flat" cmpd="sng" w="9525">
            <a:solidFill>
              <a:schemeClr val="dk1"/>
            </a:solidFill>
            <a:prstDash val="solid"/>
            <a:round/>
            <a:headEnd len="sm" w="sm" type="none"/>
            <a:tailEnd len="sm" w="sm" type="none"/>
          </a:ln>
        </p:spPr>
      </p:pic>
      <p:pic>
        <p:nvPicPr>
          <p:cNvPr id="176" name="Google Shape;176;p27"/>
          <p:cNvPicPr preferRelativeResize="0"/>
          <p:nvPr/>
        </p:nvPicPr>
        <p:blipFill>
          <a:blip r:embed="rId7">
            <a:alphaModFix/>
          </a:blip>
          <a:stretch>
            <a:fillRect/>
          </a:stretch>
        </p:blipFill>
        <p:spPr>
          <a:xfrm>
            <a:off x="7620400" y="3254425"/>
            <a:ext cx="1316737" cy="1316737"/>
          </a:xfrm>
          <a:prstGeom prst="rect">
            <a:avLst/>
          </a:prstGeom>
          <a:noFill/>
          <a:ln cap="flat" cmpd="sng" w="9525">
            <a:solidFill>
              <a:schemeClr val="dk1"/>
            </a:solidFill>
            <a:prstDash val="solid"/>
            <a:round/>
            <a:headEnd len="sm" w="sm" type="none"/>
            <a:tailEnd len="sm" w="sm" type="none"/>
          </a:ln>
        </p:spPr>
      </p:pic>
      <p:pic>
        <p:nvPicPr>
          <p:cNvPr id="177" name="Google Shape;177;p27"/>
          <p:cNvPicPr preferRelativeResize="0"/>
          <p:nvPr/>
        </p:nvPicPr>
        <p:blipFill>
          <a:blip r:embed="rId8">
            <a:alphaModFix/>
          </a:blip>
          <a:stretch>
            <a:fillRect/>
          </a:stretch>
        </p:blipFill>
        <p:spPr>
          <a:xfrm>
            <a:off x="207100" y="3254425"/>
            <a:ext cx="1316737" cy="13167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Communication Results: 2 agents, 2 landmarks(2/2) </a:t>
            </a:r>
            <a:endParaRPr b="1"/>
          </a:p>
        </p:txBody>
      </p:sp>
      <p:pic>
        <p:nvPicPr>
          <p:cNvPr id="183" name="Google Shape;183;p28"/>
          <p:cNvPicPr preferRelativeResize="0"/>
          <p:nvPr/>
        </p:nvPicPr>
        <p:blipFill>
          <a:blip r:embed="rId3">
            <a:alphaModFix/>
          </a:blip>
          <a:stretch>
            <a:fillRect/>
          </a:stretch>
        </p:blipFill>
        <p:spPr>
          <a:xfrm>
            <a:off x="449125" y="1200149"/>
            <a:ext cx="1828801" cy="1828801"/>
          </a:xfrm>
          <a:prstGeom prst="rect">
            <a:avLst/>
          </a:prstGeom>
          <a:noFill/>
          <a:ln cap="flat" cmpd="sng" w="9525">
            <a:solidFill>
              <a:schemeClr val="dk1"/>
            </a:solidFill>
            <a:prstDash val="solid"/>
            <a:round/>
            <a:headEnd len="sm" w="sm" type="none"/>
            <a:tailEnd len="sm" w="sm" type="none"/>
          </a:ln>
        </p:spPr>
      </p:pic>
      <p:pic>
        <p:nvPicPr>
          <p:cNvPr id="184" name="Google Shape;184;p28"/>
          <p:cNvPicPr preferRelativeResize="0"/>
          <p:nvPr/>
        </p:nvPicPr>
        <p:blipFill>
          <a:blip r:embed="rId4">
            <a:alphaModFix/>
          </a:blip>
          <a:stretch>
            <a:fillRect/>
          </a:stretch>
        </p:blipFill>
        <p:spPr>
          <a:xfrm>
            <a:off x="2588108" y="1200149"/>
            <a:ext cx="1828801" cy="1828801"/>
          </a:xfrm>
          <a:prstGeom prst="rect">
            <a:avLst/>
          </a:prstGeom>
          <a:noFill/>
          <a:ln cap="flat" cmpd="sng" w="9525">
            <a:solidFill>
              <a:schemeClr val="dk1"/>
            </a:solidFill>
            <a:prstDash val="solid"/>
            <a:round/>
            <a:headEnd len="sm" w="sm" type="none"/>
            <a:tailEnd len="sm" w="sm" type="none"/>
          </a:ln>
        </p:spPr>
      </p:pic>
      <p:pic>
        <p:nvPicPr>
          <p:cNvPr id="185" name="Google Shape;185;p28"/>
          <p:cNvPicPr preferRelativeResize="0"/>
          <p:nvPr/>
        </p:nvPicPr>
        <p:blipFill>
          <a:blip r:embed="rId5">
            <a:alphaModFix/>
          </a:blip>
          <a:stretch>
            <a:fillRect/>
          </a:stretch>
        </p:blipFill>
        <p:spPr>
          <a:xfrm>
            <a:off x="6866075" y="1200150"/>
            <a:ext cx="1828801" cy="1828801"/>
          </a:xfrm>
          <a:prstGeom prst="rect">
            <a:avLst/>
          </a:prstGeom>
          <a:noFill/>
          <a:ln cap="flat" cmpd="sng" w="9525">
            <a:solidFill>
              <a:schemeClr val="dk1"/>
            </a:solidFill>
            <a:prstDash val="solid"/>
            <a:round/>
            <a:headEnd len="sm" w="sm" type="none"/>
            <a:tailEnd len="sm" w="sm" type="none"/>
          </a:ln>
        </p:spPr>
      </p:pic>
      <p:pic>
        <p:nvPicPr>
          <p:cNvPr id="186" name="Google Shape;186;p28"/>
          <p:cNvPicPr preferRelativeResize="0"/>
          <p:nvPr/>
        </p:nvPicPr>
        <p:blipFill>
          <a:blip r:embed="rId6">
            <a:alphaModFix/>
          </a:blip>
          <a:stretch>
            <a:fillRect/>
          </a:stretch>
        </p:blipFill>
        <p:spPr>
          <a:xfrm>
            <a:off x="4727091" y="1200150"/>
            <a:ext cx="1828801" cy="1828801"/>
          </a:xfrm>
          <a:prstGeom prst="rect">
            <a:avLst/>
          </a:prstGeom>
          <a:noFill/>
          <a:ln cap="flat" cmpd="sng" w="9525">
            <a:solidFill>
              <a:schemeClr val="dk1"/>
            </a:solidFill>
            <a:prstDash val="solid"/>
            <a:round/>
            <a:headEnd len="sm" w="sm" type="none"/>
            <a:tailEnd len="sm" w="sm" type="none"/>
          </a:ln>
        </p:spPr>
      </p:pic>
      <p:sp>
        <p:nvSpPr>
          <p:cNvPr id="187" name="Google Shape;187;p28"/>
          <p:cNvSpPr txBox="1"/>
          <p:nvPr>
            <p:ph idx="1" type="body"/>
          </p:nvPr>
        </p:nvSpPr>
        <p:spPr>
          <a:xfrm>
            <a:off x="311700" y="32580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Gameplay patterns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With no communication between agents, agents will often reach landmarks quickly but can sometimes incur a large penalty for repeated collisions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With communication added, agents are much more likely to be able to adjust the travel trajectory to avoid collisions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 rare cases, agents </a:t>
            </a:r>
            <a:r>
              <a:rPr lang="en">
                <a:solidFill>
                  <a:schemeClr val="dk1"/>
                </a:solidFill>
              </a:rPr>
              <a:t>use bumping as a method to increase velocity towards landmarks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45025"/>
            <a:ext cx="8520600" cy="5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420"/>
              <a:t>Combining Adversarial and Communication Experiments</a:t>
            </a:r>
            <a:br>
              <a:rPr b="1" lang="en" sz="2420"/>
            </a:br>
            <a:endParaRPr b="1" sz="2420"/>
          </a:p>
        </p:txBody>
      </p:sp>
      <p:sp>
        <p:nvSpPr>
          <p:cNvPr id="193" name="Google Shape;19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We incorporate the communication parameter we use for our </a:t>
            </a:r>
            <a:r>
              <a:rPr b="1" lang="en">
                <a:solidFill>
                  <a:schemeClr val="dk1"/>
                </a:solidFill>
              </a:rPr>
              <a:t>cooperative</a:t>
            </a:r>
            <a:r>
              <a:rPr b="1" lang="en">
                <a:solidFill>
                  <a:schemeClr val="dk1"/>
                </a:solidFill>
              </a:rPr>
              <a:t> communication experiments into our adversarial agents and non-adversarial agents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We would like to observe the effects of different levels of communication in a competitive environment</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We begin by examining results under a transparent information passing setting</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adversary receives a communication vector with the same parameters from cooperative agents, and vice versa</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900"/>
              <a:t>Adversarial Communication Results: 2 adversaries, 2 agents, 2 landmarks, information transparency</a:t>
            </a:r>
            <a:endParaRPr b="1" sz="1900"/>
          </a:p>
        </p:txBody>
      </p:sp>
      <p:sp>
        <p:nvSpPr>
          <p:cNvPr id="199" name="Google Shape;199;p30"/>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Qualitative results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Lack of success for non-adversarial agents in reaching goal landmarks, which can likely be attributed to the adversaries receiving communication regarding their positions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Significant number of instances where the </a:t>
            </a:r>
            <a:r>
              <a:rPr lang="en">
                <a:solidFill>
                  <a:schemeClr val="dk1"/>
                </a:solidFill>
              </a:rPr>
              <a:t>adversaries</a:t>
            </a:r>
            <a:r>
              <a:rPr lang="en">
                <a:solidFill>
                  <a:schemeClr val="dk1"/>
                </a:solidFill>
              </a:rPr>
              <a:t> will “sit” on top of the landmarks to prevent non-adversaries from reaching their goals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00" name="Google Shape;200;p30"/>
          <p:cNvSpPr txBox="1"/>
          <p:nvPr/>
        </p:nvSpPr>
        <p:spPr>
          <a:xfrm>
            <a:off x="2862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201" name="Google Shape;201;p30"/>
          <p:cNvSpPr txBox="1"/>
          <p:nvPr/>
        </p:nvSpPr>
        <p:spPr>
          <a:xfrm>
            <a:off x="176841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sp>
        <p:nvSpPr>
          <p:cNvPr id="202" name="Google Shape;202;p30"/>
          <p:cNvSpPr txBox="1"/>
          <p:nvPr/>
        </p:nvSpPr>
        <p:spPr>
          <a:xfrm>
            <a:off x="325057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203" name="Google Shape;203;p30"/>
          <p:cNvSpPr txBox="1"/>
          <p:nvPr/>
        </p:nvSpPr>
        <p:spPr>
          <a:xfrm>
            <a:off x="473273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sp>
        <p:nvSpPr>
          <p:cNvPr id="204" name="Google Shape;204;p30"/>
          <p:cNvSpPr txBox="1"/>
          <p:nvPr/>
        </p:nvSpPr>
        <p:spPr>
          <a:xfrm>
            <a:off x="621489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205" name="Google Shape;205;p30"/>
          <p:cNvSpPr txBox="1"/>
          <p:nvPr/>
        </p:nvSpPr>
        <p:spPr>
          <a:xfrm>
            <a:off x="76970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206" name="Google Shape;206;p30"/>
          <p:cNvPicPr preferRelativeResize="0"/>
          <p:nvPr/>
        </p:nvPicPr>
        <p:blipFill>
          <a:blip r:embed="rId3">
            <a:alphaModFix/>
          </a:blip>
          <a:stretch>
            <a:fillRect/>
          </a:stretch>
        </p:blipFill>
        <p:spPr>
          <a:xfrm>
            <a:off x="208238" y="3442200"/>
            <a:ext cx="1316737" cy="1316737"/>
          </a:xfrm>
          <a:prstGeom prst="rect">
            <a:avLst/>
          </a:prstGeom>
          <a:noFill/>
          <a:ln cap="flat" cmpd="sng" w="9525">
            <a:solidFill>
              <a:schemeClr val="dk1"/>
            </a:solidFill>
            <a:prstDash val="solid"/>
            <a:round/>
            <a:headEnd len="sm" w="sm" type="none"/>
            <a:tailEnd len="sm" w="sm" type="none"/>
          </a:ln>
        </p:spPr>
      </p:pic>
      <p:pic>
        <p:nvPicPr>
          <p:cNvPr id="207" name="Google Shape;207;p30"/>
          <p:cNvPicPr preferRelativeResize="0"/>
          <p:nvPr/>
        </p:nvPicPr>
        <p:blipFill>
          <a:blip r:embed="rId4">
            <a:alphaModFix/>
          </a:blip>
          <a:stretch>
            <a:fillRect/>
          </a:stretch>
        </p:blipFill>
        <p:spPr>
          <a:xfrm>
            <a:off x="1690388" y="3442200"/>
            <a:ext cx="1316737" cy="1316737"/>
          </a:xfrm>
          <a:prstGeom prst="rect">
            <a:avLst/>
          </a:prstGeom>
          <a:noFill/>
          <a:ln cap="flat" cmpd="sng" w="9525">
            <a:solidFill>
              <a:schemeClr val="dk1"/>
            </a:solidFill>
            <a:prstDash val="solid"/>
            <a:round/>
            <a:headEnd len="sm" w="sm" type="none"/>
            <a:tailEnd len="sm" w="sm" type="none"/>
          </a:ln>
        </p:spPr>
      </p:pic>
      <p:pic>
        <p:nvPicPr>
          <p:cNvPr id="208" name="Google Shape;208;p30"/>
          <p:cNvPicPr preferRelativeResize="0"/>
          <p:nvPr/>
        </p:nvPicPr>
        <p:blipFill>
          <a:blip r:embed="rId5">
            <a:alphaModFix/>
          </a:blip>
          <a:stretch>
            <a:fillRect/>
          </a:stretch>
        </p:blipFill>
        <p:spPr>
          <a:xfrm>
            <a:off x="3172550" y="3442200"/>
            <a:ext cx="1316737" cy="1316737"/>
          </a:xfrm>
          <a:prstGeom prst="rect">
            <a:avLst/>
          </a:prstGeom>
          <a:noFill/>
          <a:ln cap="flat" cmpd="sng" w="9525">
            <a:solidFill>
              <a:schemeClr val="dk1"/>
            </a:solidFill>
            <a:prstDash val="solid"/>
            <a:round/>
            <a:headEnd len="sm" w="sm" type="none"/>
            <a:tailEnd len="sm" w="sm" type="none"/>
          </a:ln>
        </p:spPr>
      </p:pic>
      <p:pic>
        <p:nvPicPr>
          <p:cNvPr id="209" name="Google Shape;209;p30"/>
          <p:cNvPicPr preferRelativeResize="0"/>
          <p:nvPr/>
        </p:nvPicPr>
        <p:blipFill>
          <a:blip r:embed="rId6">
            <a:alphaModFix/>
          </a:blip>
          <a:stretch>
            <a:fillRect/>
          </a:stretch>
        </p:blipFill>
        <p:spPr>
          <a:xfrm>
            <a:off x="4654700" y="3442200"/>
            <a:ext cx="1316737" cy="1316737"/>
          </a:xfrm>
          <a:prstGeom prst="rect">
            <a:avLst/>
          </a:prstGeom>
          <a:noFill/>
          <a:ln cap="flat" cmpd="sng" w="9525">
            <a:solidFill>
              <a:schemeClr val="dk1"/>
            </a:solidFill>
            <a:prstDash val="solid"/>
            <a:round/>
            <a:headEnd len="sm" w="sm" type="none"/>
            <a:tailEnd len="sm" w="sm" type="none"/>
          </a:ln>
        </p:spPr>
      </p:pic>
      <p:pic>
        <p:nvPicPr>
          <p:cNvPr id="210" name="Google Shape;210;p30"/>
          <p:cNvPicPr preferRelativeResize="0"/>
          <p:nvPr/>
        </p:nvPicPr>
        <p:blipFill>
          <a:blip r:embed="rId7">
            <a:alphaModFix/>
          </a:blip>
          <a:stretch>
            <a:fillRect/>
          </a:stretch>
        </p:blipFill>
        <p:spPr>
          <a:xfrm>
            <a:off x="6136850" y="3442200"/>
            <a:ext cx="1316737" cy="1316737"/>
          </a:xfrm>
          <a:prstGeom prst="rect">
            <a:avLst/>
          </a:prstGeom>
          <a:noFill/>
          <a:ln cap="flat" cmpd="sng" w="9525">
            <a:solidFill>
              <a:schemeClr val="dk1"/>
            </a:solidFill>
            <a:prstDash val="solid"/>
            <a:round/>
            <a:headEnd len="sm" w="sm" type="none"/>
            <a:tailEnd len="sm" w="sm" type="none"/>
          </a:ln>
        </p:spPr>
      </p:pic>
      <p:pic>
        <p:nvPicPr>
          <p:cNvPr id="211" name="Google Shape;211;p30"/>
          <p:cNvPicPr preferRelativeResize="0"/>
          <p:nvPr/>
        </p:nvPicPr>
        <p:blipFill>
          <a:blip r:embed="rId8">
            <a:alphaModFix/>
          </a:blip>
          <a:stretch>
            <a:fillRect/>
          </a:stretch>
        </p:blipFill>
        <p:spPr>
          <a:xfrm>
            <a:off x="7619000" y="3442200"/>
            <a:ext cx="1316737" cy="13167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Logically, adversaries would not communicate to non-adversaries, and vice versa</a:t>
            </a:r>
            <a:endParaRPr b="1">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We devise the adversarial communication experiments under an </a:t>
            </a:r>
            <a:r>
              <a:rPr lang="en" sz="1500">
                <a:solidFill>
                  <a:schemeClr val="dk1"/>
                </a:solidFill>
              </a:rPr>
              <a:t>information </a:t>
            </a:r>
            <a:r>
              <a:rPr lang="en" sz="1500">
                <a:solidFill>
                  <a:schemeClr val="dk1"/>
                </a:solidFill>
              </a:rPr>
              <a:t>non-transparent setting, where adversaries communicate with adversaries and “regular” agents communicate amongst themselves</a:t>
            </a:r>
            <a:br>
              <a:rPr lang="en" sz="1500">
                <a:solidFill>
                  <a:schemeClr val="dk1"/>
                </a:solidFill>
              </a:rPr>
            </a:br>
            <a:endParaRPr sz="15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When compared to the information transparent setting, we observe the following:</a:t>
            </a:r>
            <a:endParaRPr b="1" sz="19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Decreased rolling mean rewards for adversaries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Increased rolling mean rewards for non-adversaries</a:t>
            </a:r>
            <a:endParaRPr>
              <a:solidFill>
                <a:schemeClr val="dk1"/>
              </a:solidFill>
            </a:endParaRPr>
          </a:p>
        </p:txBody>
      </p:sp>
      <p:sp>
        <p:nvSpPr>
          <p:cNvPr id="217" name="Google Shape;217;p31"/>
          <p:cNvSpPr txBox="1"/>
          <p:nvPr>
            <p:ph type="title"/>
          </p:nvPr>
        </p:nvSpPr>
        <p:spPr>
          <a:xfrm>
            <a:off x="311700" y="216425"/>
            <a:ext cx="8520600" cy="5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420"/>
              <a:t>Adversarial and Communication Experiments: No Information Transparency</a:t>
            </a:r>
            <a:br>
              <a:rPr b="1" lang="en" sz="2420"/>
            </a:br>
            <a:endParaRPr b="1" sz="24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8520600" cy="192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algorithms we studied in class were all </a:t>
            </a:r>
            <a:r>
              <a:rPr b="1" lang="en">
                <a:solidFill>
                  <a:schemeClr val="dk1"/>
                </a:solidFill>
              </a:rPr>
              <a:t>single-agent focused</a:t>
            </a:r>
            <a:br>
              <a:rPr b="1" lang="en">
                <a:solidFill>
                  <a:schemeClr val="dk1"/>
                </a:solidFill>
              </a:rPr>
            </a:b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were curious about reinforcement learning in </a:t>
            </a:r>
            <a:r>
              <a:rPr b="1" lang="en">
                <a:solidFill>
                  <a:schemeClr val="dk1"/>
                </a:solidFill>
              </a:rPr>
              <a:t>multi-agent settings</a:t>
            </a:r>
            <a:r>
              <a:rPr lang="en">
                <a:solidFill>
                  <a:schemeClr val="dk1"/>
                </a:solidFill>
              </a:rPr>
              <a:t>, particularly ones were there are mixes of agent groups (e.g., a team and an opposing team) that required aspects of both </a:t>
            </a:r>
            <a:r>
              <a:rPr b="1" lang="en">
                <a:solidFill>
                  <a:schemeClr val="dk1"/>
                </a:solidFill>
              </a:rPr>
              <a:t>cooperation and competition</a:t>
            </a:r>
            <a:endParaRPr b="1">
              <a:solidFill>
                <a:schemeClr val="dk1"/>
              </a:solidFill>
            </a:endParaRPr>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Project Motivation</a:t>
            </a:r>
            <a:endParaRPr b="1"/>
          </a:p>
        </p:txBody>
      </p:sp>
      <p:grpSp>
        <p:nvGrpSpPr>
          <p:cNvPr id="62" name="Google Shape;62;p14"/>
          <p:cNvGrpSpPr/>
          <p:nvPr/>
        </p:nvGrpSpPr>
        <p:grpSpPr>
          <a:xfrm>
            <a:off x="1321650" y="3052325"/>
            <a:ext cx="6500699" cy="1837724"/>
            <a:chOff x="1321650" y="3052325"/>
            <a:chExt cx="6500699" cy="1837724"/>
          </a:xfrm>
        </p:grpSpPr>
        <p:pic>
          <p:nvPicPr>
            <p:cNvPr id="63" name="Google Shape;63;p14"/>
            <p:cNvPicPr preferRelativeResize="0"/>
            <p:nvPr/>
          </p:nvPicPr>
          <p:blipFill rotWithShape="1">
            <a:blip r:embed="rId3">
              <a:alphaModFix/>
            </a:blip>
            <a:srcRect b="0" l="0" r="0" t="18791"/>
            <a:stretch/>
          </p:blipFill>
          <p:spPr>
            <a:xfrm>
              <a:off x="4050875" y="3052325"/>
              <a:ext cx="3771474" cy="1837724"/>
            </a:xfrm>
            <a:prstGeom prst="rect">
              <a:avLst/>
            </a:prstGeom>
            <a:noFill/>
            <a:ln>
              <a:noFill/>
            </a:ln>
          </p:spPr>
        </p:pic>
        <p:pic>
          <p:nvPicPr>
            <p:cNvPr id="64" name="Google Shape;64;p14"/>
            <p:cNvPicPr preferRelativeResize="0"/>
            <p:nvPr/>
          </p:nvPicPr>
          <p:blipFill>
            <a:blip r:embed="rId4">
              <a:alphaModFix/>
            </a:blip>
            <a:stretch>
              <a:fillRect/>
            </a:stretch>
          </p:blipFill>
          <p:spPr>
            <a:xfrm>
              <a:off x="1321650" y="3052325"/>
              <a:ext cx="1797325" cy="1797325"/>
            </a:xfrm>
            <a:prstGeom prst="rect">
              <a:avLst/>
            </a:prstGeom>
            <a:noFill/>
            <a:ln>
              <a:noFill/>
            </a:ln>
          </p:spPr>
        </p:pic>
        <p:sp>
          <p:nvSpPr>
            <p:cNvPr id="65" name="Google Shape;65;p14"/>
            <p:cNvSpPr/>
            <p:nvPr/>
          </p:nvSpPr>
          <p:spPr>
            <a:xfrm rot="5400000">
              <a:off x="2946675" y="3912538"/>
              <a:ext cx="1276500" cy="117300"/>
            </a:xfrm>
            <a:prstGeom prst="triangle">
              <a:avLst>
                <a:gd fmla="val 50000"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900"/>
              <a:t>Adversarial Communication Results: 2 adversaries, 2 agents, 2 landmarks, no information transparency</a:t>
            </a:r>
            <a:endParaRPr b="1" sz="1900"/>
          </a:p>
        </p:txBody>
      </p:sp>
      <p:sp>
        <p:nvSpPr>
          <p:cNvPr id="223" name="Google Shape;223;p32"/>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Qualitative results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More obvious signs of cooperation between agents amongst themselves, and vice versa for adversaries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Adversaries seem to underperform compared to the cooperative agents. The cooperative agents are able to reach their goal landmarks most of the time without incurring significant penalties from adversaries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24" name="Google Shape;224;p32"/>
          <p:cNvSpPr txBox="1"/>
          <p:nvPr/>
        </p:nvSpPr>
        <p:spPr>
          <a:xfrm>
            <a:off x="2862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225" name="Google Shape;225;p32"/>
          <p:cNvSpPr txBox="1"/>
          <p:nvPr/>
        </p:nvSpPr>
        <p:spPr>
          <a:xfrm>
            <a:off x="176841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sp>
        <p:nvSpPr>
          <p:cNvPr id="226" name="Google Shape;226;p32"/>
          <p:cNvSpPr txBox="1"/>
          <p:nvPr/>
        </p:nvSpPr>
        <p:spPr>
          <a:xfrm>
            <a:off x="325057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227" name="Google Shape;227;p32"/>
          <p:cNvSpPr txBox="1"/>
          <p:nvPr/>
        </p:nvSpPr>
        <p:spPr>
          <a:xfrm>
            <a:off x="473273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sp>
        <p:nvSpPr>
          <p:cNvPr id="228" name="Google Shape;228;p32"/>
          <p:cNvSpPr txBox="1"/>
          <p:nvPr/>
        </p:nvSpPr>
        <p:spPr>
          <a:xfrm>
            <a:off x="621489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229" name="Google Shape;229;p32"/>
          <p:cNvSpPr txBox="1"/>
          <p:nvPr/>
        </p:nvSpPr>
        <p:spPr>
          <a:xfrm>
            <a:off x="76970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230" name="Google Shape;230;p32"/>
          <p:cNvPicPr preferRelativeResize="0"/>
          <p:nvPr/>
        </p:nvPicPr>
        <p:blipFill>
          <a:blip r:embed="rId3">
            <a:alphaModFix/>
          </a:blip>
          <a:stretch>
            <a:fillRect/>
          </a:stretch>
        </p:blipFill>
        <p:spPr>
          <a:xfrm>
            <a:off x="4654700" y="3477225"/>
            <a:ext cx="1316737" cy="1316737"/>
          </a:xfrm>
          <a:prstGeom prst="rect">
            <a:avLst/>
          </a:prstGeom>
          <a:noFill/>
          <a:ln cap="flat" cmpd="sng" w="9525">
            <a:solidFill>
              <a:schemeClr val="dk1"/>
            </a:solidFill>
            <a:prstDash val="solid"/>
            <a:round/>
            <a:headEnd len="sm" w="sm" type="none"/>
            <a:tailEnd len="sm" w="sm" type="none"/>
          </a:ln>
        </p:spPr>
      </p:pic>
      <p:pic>
        <p:nvPicPr>
          <p:cNvPr id="231" name="Google Shape;231;p32"/>
          <p:cNvPicPr preferRelativeResize="0"/>
          <p:nvPr/>
        </p:nvPicPr>
        <p:blipFill>
          <a:blip r:embed="rId4">
            <a:alphaModFix/>
          </a:blip>
          <a:stretch>
            <a:fillRect/>
          </a:stretch>
        </p:blipFill>
        <p:spPr>
          <a:xfrm>
            <a:off x="208238" y="3477225"/>
            <a:ext cx="1316737" cy="1316737"/>
          </a:xfrm>
          <a:prstGeom prst="rect">
            <a:avLst/>
          </a:prstGeom>
          <a:noFill/>
          <a:ln cap="flat" cmpd="sng" w="9525">
            <a:solidFill>
              <a:schemeClr val="dk1"/>
            </a:solidFill>
            <a:prstDash val="solid"/>
            <a:round/>
            <a:headEnd len="sm" w="sm" type="none"/>
            <a:tailEnd len="sm" w="sm" type="none"/>
          </a:ln>
        </p:spPr>
      </p:pic>
      <p:pic>
        <p:nvPicPr>
          <p:cNvPr id="232" name="Google Shape;232;p32"/>
          <p:cNvPicPr preferRelativeResize="0"/>
          <p:nvPr/>
        </p:nvPicPr>
        <p:blipFill>
          <a:blip r:embed="rId5">
            <a:alphaModFix/>
          </a:blip>
          <a:stretch>
            <a:fillRect/>
          </a:stretch>
        </p:blipFill>
        <p:spPr>
          <a:xfrm>
            <a:off x="1690388" y="3477225"/>
            <a:ext cx="1316737" cy="1316737"/>
          </a:xfrm>
          <a:prstGeom prst="rect">
            <a:avLst/>
          </a:prstGeom>
          <a:noFill/>
          <a:ln cap="flat" cmpd="sng" w="9525">
            <a:solidFill>
              <a:schemeClr val="dk1"/>
            </a:solidFill>
            <a:prstDash val="solid"/>
            <a:round/>
            <a:headEnd len="sm" w="sm" type="none"/>
            <a:tailEnd len="sm" w="sm" type="none"/>
          </a:ln>
        </p:spPr>
      </p:pic>
      <p:pic>
        <p:nvPicPr>
          <p:cNvPr id="233" name="Google Shape;233;p32"/>
          <p:cNvPicPr preferRelativeResize="0"/>
          <p:nvPr/>
        </p:nvPicPr>
        <p:blipFill>
          <a:blip r:embed="rId6">
            <a:alphaModFix/>
          </a:blip>
          <a:stretch>
            <a:fillRect/>
          </a:stretch>
        </p:blipFill>
        <p:spPr>
          <a:xfrm>
            <a:off x="3172550" y="3477225"/>
            <a:ext cx="1316737" cy="1316737"/>
          </a:xfrm>
          <a:prstGeom prst="rect">
            <a:avLst/>
          </a:prstGeom>
          <a:noFill/>
          <a:ln cap="flat" cmpd="sng" w="9525">
            <a:solidFill>
              <a:schemeClr val="dk1"/>
            </a:solidFill>
            <a:prstDash val="solid"/>
            <a:round/>
            <a:headEnd len="sm" w="sm" type="none"/>
            <a:tailEnd len="sm" w="sm" type="none"/>
          </a:ln>
        </p:spPr>
      </p:pic>
      <p:pic>
        <p:nvPicPr>
          <p:cNvPr id="234" name="Google Shape;234;p32"/>
          <p:cNvPicPr preferRelativeResize="0"/>
          <p:nvPr/>
        </p:nvPicPr>
        <p:blipFill>
          <a:blip r:embed="rId7">
            <a:alphaModFix/>
          </a:blip>
          <a:stretch>
            <a:fillRect/>
          </a:stretch>
        </p:blipFill>
        <p:spPr>
          <a:xfrm>
            <a:off x="6136850" y="3477225"/>
            <a:ext cx="1316737" cy="1316737"/>
          </a:xfrm>
          <a:prstGeom prst="rect">
            <a:avLst/>
          </a:prstGeom>
          <a:noFill/>
          <a:ln cap="flat" cmpd="sng" w="9525">
            <a:solidFill>
              <a:schemeClr val="dk1"/>
            </a:solidFill>
            <a:prstDash val="solid"/>
            <a:round/>
            <a:headEnd len="sm" w="sm" type="none"/>
            <a:tailEnd len="sm" w="sm" type="none"/>
          </a:ln>
        </p:spPr>
      </p:pic>
      <p:pic>
        <p:nvPicPr>
          <p:cNvPr id="235" name="Google Shape;235;p32"/>
          <p:cNvPicPr preferRelativeResize="0"/>
          <p:nvPr/>
        </p:nvPicPr>
        <p:blipFill>
          <a:blip r:embed="rId8">
            <a:alphaModFix/>
          </a:blip>
          <a:stretch>
            <a:fillRect/>
          </a:stretch>
        </p:blipFill>
        <p:spPr>
          <a:xfrm>
            <a:off x="7619000" y="3477225"/>
            <a:ext cx="1316737" cy="13167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As initially expected, communication helps </a:t>
            </a:r>
            <a:r>
              <a:rPr lang="en">
                <a:solidFill>
                  <a:schemeClr val="dk1"/>
                </a:solidFill>
              </a:rPr>
              <a:t>group performance while the introduction of adversarial elements hurt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Difficult to both push towards and quantitatively measure the optimality of gameplay in mixed/adversarial environments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Areas for potential future exploration: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More complex multiagent environments or tasks (e.g., tasks with extremely long step-sequences)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Different algorithms for multiagent cooperative and/or adversarial gameplay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Quantitative methods for measuring optimality of mixed/adversarial gameplay</a:t>
            </a:r>
            <a:endParaRPr>
              <a:solidFill>
                <a:schemeClr val="dk1"/>
              </a:solidFill>
            </a:endParaRPr>
          </a:p>
          <a:p>
            <a:pPr indent="0" lvl="0" marL="914400" rtl="0" algn="l">
              <a:spcBef>
                <a:spcPts val="1200"/>
              </a:spcBef>
              <a:spcAft>
                <a:spcPts val="1200"/>
              </a:spcAft>
              <a:buNone/>
            </a:pPr>
            <a:r>
              <a:t/>
            </a:r>
            <a:endParaRPr>
              <a:solidFill>
                <a:schemeClr val="dk1"/>
              </a:solidFill>
            </a:endParaRPr>
          </a:p>
        </p:txBody>
      </p:sp>
      <p:sp>
        <p:nvSpPr>
          <p:cNvPr id="241" name="Google Shape;24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 Limitations / Next Steps</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1" type="body"/>
          </p:nvPr>
        </p:nvSpPr>
        <p:spPr>
          <a:xfrm>
            <a:off x="311700" y="1152475"/>
            <a:ext cx="8520600" cy="2643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AutoNum type="arabicPeriod"/>
            </a:pPr>
            <a:r>
              <a:rPr lang="en">
                <a:solidFill>
                  <a:schemeClr val="dk1"/>
                </a:solidFill>
              </a:rPr>
              <a:t>The Surprising Effectiveness of PPO in Cooperative Multi-Agent Games:</a:t>
            </a:r>
            <a:r>
              <a:rPr lang="en"/>
              <a:t> </a:t>
            </a:r>
            <a:r>
              <a:rPr lang="en" u="sng">
                <a:solidFill>
                  <a:schemeClr val="hlink"/>
                </a:solidFill>
                <a:hlinkClick r:id="rId3"/>
              </a:rPr>
              <a:t>https://arxiv.org/pdf/2103.01955</a:t>
            </a:r>
            <a:endParaRPr>
              <a:solidFill>
                <a:schemeClr val="dk1"/>
              </a:solidFill>
            </a:endParaRPr>
          </a:p>
          <a:p>
            <a:pPr indent="-334327" lvl="0" marL="457200" rtl="0" algn="l">
              <a:spcBef>
                <a:spcPts val="0"/>
              </a:spcBef>
              <a:spcAft>
                <a:spcPts val="0"/>
              </a:spcAft>
              <a:buClr>
                <a:schemeClr val="dk1"/>
              </a:buClr>
              <a:buSzPct val="100000"/>
              <a:buAutoNum type="arabicPeriod"/>
            </a:pPr>
            <a:r>
              <a:rPr lang="en">
                <a:solidFill>
                  <a:schemeClr val="dk1"/>
                </a:solidFill>
              </a:rPr>
              <a:t>Reinforcement Learning to Play an Optimal Nash Equilibrium in Team Markov Games: </a:t>
            </a:r>
            <a:r>
              <a:rPr lang="en" u="sng">
                <a:solidFill>
                  <a:schemeClr val="hlink"/>
                </a:solidFill>
                <a:hlinkClick r:id="rId4"/>
              </a:rPr>
              <a:t>https://proceedings.neurips.cc/paper_files/paper/2002/file/f8e59f4b2fe7c5705bf878bbd494ccdf-Paper.pdf</a:t>
            </a:r>
            <a:r>
              <a:rPr lang="en">
                <a:solidFill>
                  <a:schemeClr val="dk1"/>
                </a:solidFill>
              </a:rPr>
              <a:t> </a:t>
            </a:r>
            <a:endParaRPr>
              <a:solidFill>
                <a:schemeClr val="dk1"/>
              </a:solidFill>
            </a:endParaRPr>
          </a:p>
          <a:p>
            <a:pPr indent="-334327" lvl="0" marL="457200" rtl="0" algn="l">
              <a:spcBef>
                <a:spcPts val="0"/>
              </a:spcBef>
              <a:spcAft>
                <a:spcPts val="0"/>
              </a:spcAft>
              <a:buClr>
                <a:schemeClr val="dk1"/>
              </a:buClr>
              <a:buSzPct val="100000"/>
              <a:buAutoNum type="arabicPeriod"/>
            </a:pPr>
            <a:r>
              <a:rPr lang="en">
                <a:solidFill>
                  <a:schemeClr val="dk1"/>
                </a:solidFill>
              </a:rPr>
              <a:t>Proximal Policy Optimization Algorithms (Schulman et al., 2017) </a:t>
            </a:r>
            <a:r>
              <a:rPr lang="en" u="sng">
                <a:solidFill>
                  <a:schemeClr val="hlink"/>
                </a:solidFill>
                <a:hlinkClick r:id="rId5"/>
              </a:rPr>
              <a:t>https://arxiv.org/abs/1707.06347</a:t>
            </a:r>
            <a:endParaRPr>
              <a:solidFill>
                <a:schemeClr val="dk1"/>
              </a:solidFill>
            </a:endParaRPr>
          </a:p>
          <a:p>
            <a:pPr indent="-334327" lvl="0" marL="457200" rtl="0" algn="l">
              <a:spcBef>
                <a:spcPts val="0"/>
              </a:spcBef>
              <a:spcAft>
                <a:spcPts val="0"/>
              </a:spcAft>
              <a:buClr>
                <a:schemeClr val="dk1"/>
              </a:buClr>
              <a:buSzPct val="100000"/>
              <a:buAutoNum type="arabicPeriod"/>
            </a:pPr>
            <a:r>
              <a:rPr lang="en">
                <a:solidFill>
                  <a:schemeClr val="dk1"/>
                </a:solidFill>
              </a:rPr>
              <a:t>Multi-Agent Actor-Critic for Mixed Cooperative-Competitive Environments: </a:t>
            </a:r>
            <a:r>
              <a:rPr lang="en" u="sng">
                <a:solidFill>
                  <a:schemeClr val="hlink"/>
                </a:solidFill>
                <a:hlinkClick r:id="rId6"/>
              </a:rPr>
              <a:t>https://arxiv.org/pdf/1706.02275</a:t>
            </a:r>
            <a:endParaRPr>
              <a:solidFill>
                <a:schemeClr val="dk1"/>
              </a:solidFill>
            </a:endParaRPr>
          </a:p>
        </p:txBody>
      </p:sp>
      <p:sp>
        <p:nvSpPr>
          <p:cNvPr id="247" name="Google Shape;247;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t>References:</a:t>
            </a:r>
            <a:endParaRPr b="1" sz="2220"/>
          </a:p>
        </p:txBody>
      </p:sp>
      <p:sp>
        <p:nvSpPr>
          <p:cNvPr id="248" name="Google Shape;248;p34"/>
          <p:cNvSpPr txBox="1"/>
          <p:nvPr>
            <p:ph type="title"/>
          </p:nvPr>
        </p:nvSpPr>
        <p:spPr>
          <a:xfrm>
            <a:off x="311700" y="37965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t>Our GitHub Page</a:t>
            </a:r>
            <a:r>
              <a:rPr b="1" lang="en" sz="2220"/>
              <a:t>:</a:t>
            </a:r>
            <a:endParaRPr b="1" sz="2220"/>
          </a:p>
        </p:txBody>
      </p:sp>
      <p:sp>
        <p:nvSpPr>
          <p:cNvPr id="249" name="Google Shape;249;p34"/>
          <p:cNvSpPr txBox="1"/>
          <p:nvPr>
            <p:ph idx="1" type="body"/>
          </p:nvPr>
        </p:nvSpPr>
        <p:spPr>
          <a:xfrm>
            <a:off x="311700" y="4369200"/>
            <a:ext cx="8520600" cy="572700"/>
          </a:xfrm>
          <a:prstGeom prst="rect">
            <a:avLst/>
          </a:prstGeom>
        </p:spPr>
        <p:txBody>
          <a:bodyPr anchorCtr="0" anchor="t" bIns="91425" lIns="91425" spcFirstLastPara="1" rIns="91425" wrap="square" tIns="91425">
            <a:normAutofit/>
          </a:bodyPr>
          <a:lstStyle/>
          <a:p>
            <a:pPr indent="-333375" lvl="0" marL="457200" rtl="0" algn="l">
              <a:spcBef>
                <a:spcPts val="0"/>
              </a:spcBef>
              <a:spcAft>
                <a:spcPts val="0"/>
              </a:spcAft>
              <a:buClr>
                <a:schemeClr val="dk1"/>
              </a:buClr>
              <a:buSzPts val="1650"/>
              <a:buChar char="●"/>
            </a:pPr>
            <a:r>
              <a:rPr lang="en" sz="1650" u="sng">
                <a:solidFill>
                  <a:schemeClr val="hlink"/>
                </a:solidFill>
                <a:hlinkClick r:id="rId7"/>
              </a:rPr>
              <a:t>https://github.com/sosier/Multi_Agent_Reinforcement_Learning</a:t>
            </a:r>
            <a:endParaRPr sz="165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780"/>
              <a:t>Appendix</a:t>
            </a:r>
            <a:endParaRPr b="1" sz="3780"/>
          </a:p>
        </p:txBody>
      </p:sp>
      <p:sp>
        <p:nvSpPr>
          <p:cNvPr id="255" name="Google Shape;255;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Clr>
                <a:schemeClr val="dk1"/>
              </a:buClr>
              <a:buSzPct val="39285"/>
              <a:buFont typeface="Arial"/>
              <a:buNone/>
            </a:pPr>
            <a:r>
              <a:rPr lang="en"/>
              <a:t>Additional Experiments</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chemeClr val="dk1"/>
              </a:buClr>
              <a:buSzPct val="100000"/>
              <a:buChar char="●"/>
            </a:pPr>
            <a:r>
              <a:rPr b="1" lang="en">
                <a:solidFill>
                  <a:schemeClr val="dk1"/>
                </a:solidFill>
              </a:rPr>
              <a:t>Sean Osier: </a:t>
            </a:r>
            <a:r>
              <a:rPr lang="en">
                <a:solidFill>
                  <a:schemeClr val="dk1"/>
                </a:solidFill>
              </a:rPr>
              <a:t>Built the </a:t>
            </a:r>
            <a:r>
              <a:rPr lang="en">
                <a:solidFill>
                  <a:schemeClr val="dk1"/>
                </a:solidFill>
              </a:rPr>
              <a:t>adversarial</a:t>
            </a:r>
            <a:r>
              <a:rPr lang="en">
                <a:solidFill>
                  <a:schemeClr val="dk1"/>
                </a:solidFill>
              </a:rPr>
              <a:t> simple spread environment; implemented / adapted DQN algorithm for multi-agent setting; performed adversarial </a:t>
            </a:r>
            <a:r>
              <a:rPr lang="en">
                <a:solidFill>
                  <a:schemeClr val="dk1"/>
                </a:solidFill>
              </a:rPr>
              <a:t>experiments</a:t>
            </a:r>
            <a:endParaRPr>
              <a:solidFill>
                <a:schemeClr val="dk1"/>
              </a:solidFill>
            </a:endParaRPr>
          </a:p>
          <a:p>
            <a:pPr indent="-334327" lvl="0" marL="457200" rtl="0" algn="l">
              <a:spcBef>
                <a:spcPts val="0"/>
              </a:spcBef>
              <a:spcAft>
                <a:spcPts val="0"/>
              </a:spcAft>
              <a:buClr>
                <a:schemeClr val="dk1"/>
              </a:buClr>
              <a:buSzPct val="100000"/>
              <a:buChar char="●"/>
            </a:pPr>
            <a:r>
              <a:rPr b="1" lang="en">
                <a:solidFill>
                  <a:schemeClr val="dk1"/>
                </a:solidFill>
              </a:rPr>
              <a:t>Emily Ye:</a:t>
            </a:r>
            <a:r>
              <a:rPr b="1" lang="en">
                <a:solidFill>
                  <a:schemeClr val="dk1"/>
                </a:solidFill>
              </a:rPr>
              <a:t> </a:t>
            </a:r>
            <a:r>
              <a:rPr lang="en">
                <a:solidFill>
                  <a:schemeClr val="dk1"/>
                </a:solidFill>
              </a:rPr>
              <a:t>Adapted PPO algorithm for multi-agent mixed adversarial gameplay; ran/experimented with different versions of MA-PPO on different simple spread settings</a:t>
            </a:r>
            <a:endParaRPr>
              <a:solidFill>
                <a:schemeClr val="dk1"/>
              </a:solidFill>
            </a:endParaRPr>
          </a:p>
          <a:p>
            <a:pPr indent="-334327" lvl="0" marL="457200" rtl="0" algn="l">
              <a:spcBef>
                <a:spcPts val="0"/>
              </a:spcBef>
              <a:spcAft>
                <a:spcPts val="0"/>
              </a:spcAft>
              <a:buClr>
                <a:schemeClr val="dk1"/>
              </a:buClr>
              <a:buSzPct val="100000"/>
              <a:buChar char="●"/>
            </a:pPr>
            <a:r>
              <a:rPr b="1" lang="en">
                <a:solidFill>
                  <a:schemeClr val="dk1"/>
                </a:solidFill>
              </a:rPr>
              <a:t>Danny Zhang:</a:t>
            </a:r>
            <a:r>
              <a:rPr b="1" lang="en">
                <a:solidFill>
                  <a:schemeClr val="dk1"/>
                </a:solidFill>
              </a:rPr>
              <a:t> </a:t>
            </a:r>
            <a:r>
              <a:rPr lang="en">
                <a:solidFill>
                  <a:schemeClr val="dk1"/>
                </a:solidFill>
              </a:rPr>
              <a:t>Modified DQN algorithm and agent class for communication setting; ran communication experiments across all modes for different numbers of agents</a:t>
            </a:r>
            <a:endParaRPr>
              <a:solidFill>
                <a:schemeClr val="dk1"/>
              </a:solidFill>
            </a:endParaRPr>
          </a:p>
          <a:p>
            <a:pPr indent="-334327" lvl="0" marL="457200" rtl="0" algn="l">
              <a:spcBef>
                <a:spcPts val="0"/>
              </a:spcBef>
              <a:spcAft>
                <a:spcPts val="0"/>
              </a:spcAft>
              <a:buClr>
                <a:schemeClr val="dk1"/>
              </a:buClr>
              <a:buSzPct val="100000"/>
              <a:buChar char="●"/>
            </a:pPr>
            <a:r>
              <a:rPr b="1" lang="en">
                <a:solidFill>
                  <a:schemeClr val="dk1"/>
                </a:solidFill>
              </a:rPr>
              <a:t>Yutong Zhou:</a:t>
            </a:r>
            <a:r>
              <a:rPr b="1" lang="en">
                <a:solidFill>
                  <a:schemeClr val="dk1"/>
                </a:solidFill>
              </a:rPr>
              <a:t> </a:t>
            </a:r>
            <a:r>
              <a:rPr lang="en">
                <a:solidFill>
                  <a:schemeClr val="dk1"/>
                </a:solidFill>
              </a:rPr>
              <a:t>Ran communication experiments across all modes for different numbers of agents; modified agent code for communication in adversarial setting under information transparent/non-transparent settings</a:t>
            </a:r>
            <a:endParaRPr>
              <a:solidFill>
                <a:schemeClr val="dk1"/>
              </a:solidFill>
            </a:endParaRPr>
          </a:p>
          <a:p>
            <a:pPr indent="-334327" lvl="0" marL="457200" rtl="0" algn="l">
              <a:spcBef>
                <a:spcPts val="0"/>
              </a:spcBef>
              <a:spcAft>
                <a:spcPts val="0"/>
              </a:spcAft>
              <a:buClr>
                <a:schemeClr val="dk1"/>
              </a:buClr>
              <a:buSzPct val="100000"/>
              <a:buChar char="●"/>
            </a:pPr>
            <a:r>
              <a:rPr b="1" lang="en">
                <a:solidFill>
                  <a:schemeClr val="dk1"/>
                </a:solidFill>
              </a:rPr>
              <a:t>All:</a:t>
            </a:r>
            <a:r>
              <a:rPr lang="en">
                <a:solidFill>
                  <a:schemeClr val="dk1"/>
                </a:solidFill>
              </a:rPr>
              <a:t> Worked on presentation</a:t>
            </a:r>
            <a:endParaRPr>
              <a:solidFill>
                <a:schemeClr val="dk1"/>
              </a:solidFill>
            </a:endParaRPr>
          </a:p>
        </p:txBody>
      </p:sp>
      <p:sp>
        <p:nvSpPr>
          <p:cNvPr id="261" name="Google Shape;26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Contributions</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We are examining the effects of different communication modes within the 2 agent, 2 landmark configuration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Other configurations such as 3 agents/3 landmarks, 2 agents/3 landmarks, 2 agents/4 landmarks, and 4 agents/4 landmarks have been omitted from the results due to a high degree of similarity to the 2 agent/2 landmark game</a:t>
            </a:r>
            <a:endParaRPr>
              <a:solidFill>
                <a:schemeClr val="dk1"/>
              </a:solidFill>
            </a:endParaRPr>
          </a:p>
          <a:p>
            <a:pPr indent="-317500" lvl="1" marL="914400" rtl="0" algn="l">
              <a:spcBef>
                <a:spcPts val="0"/>
              </a:spcBef>
              <a:spcAft>
                <a:spcPts val="0"/>
              </a:spcAft>
              <a:buClr>
                <a:schemeClr val="dk1"/>
              </a:buClr>
              <a:buSzPts val="1400"/>
              <a:buChar char="○"/>
            </a:pPr>
            <a:r>
              <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The rewards between agents are homogeneous for our cooperative experiments; the charts for only one agent from each experiment are shown</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
        <p:nvSpPr>
          <p:cNvPr id="267" name="Google Shape;26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Communication Experiments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Qualitative results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Using 4 agents and 4 landmarks as the configuration yields relatively poor performance with no communication enabled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Unlike in 2 agent 2 landmark configuration, adding additional communication to this configuration does not meaningfully increase quality of gameplay</a:t>
            </a:r>
            <a:endParaRPr>
              <a:solidFill>
                <a:schemeClr val="dk1"/>
              </a:solidFill>
            </a:endParaRPr>
          </a:p>
        </p:txBody>
      </p:sp>
      <p:sp>
        <p:nvSpPr>
          <p:cNvPr id="273" name="Google Shape;27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Communication Results: 4 agents, 4 landmarks </a:t>
            </a:r>
            <a:endParaRPr b="1"/>
          </a:p>
        </p:txBody>
      </p:sp>
      <p:sp>
        <p:nvSpPr>
          <p:cNvPr id="274" name="Google Shape;274;p38"/>
          <p:cNvSpPr txBox="1"/>
          <p:nvPr/>
        </p:nvSpPr>
        <p:spPr>
          <a:xfrm>
            <a:off x="2862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275" name="Google Shape;275;p38"/>
          <p:cNvSpPr txBox="1"/>
          <p:nvPr/>
        </p:nvSpPr>
        <p:spPr>
          <a:xfrm>
            <a:off x="176841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sp>
        <p:nvSpPr>
          <p:cNvPr id="276" name="Google Shape;276;p38"/>
          <p:cNvSpPr txBox="1"/>
          <p:nvPr/>
        </p:nvSpPr>
        <p:spPr>
          <a:xfrm>
            <a:off x="325057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277" name="Google Shape;277;p38"/>
          <p:cNvSpPr txBox="1"/>
          <p:nvPr/>
        </p:nvSpPr>
        <p:spPr>
          <a:xfrm>
            <a:off x="473273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sp>
        <p:nvSpPr>
          <p:cNvPr id="278" name="Google Shape;278;p38"/>
          <p:cNvSpPr txBox="1"/>
          <p:nvPr/>
        </p:nvSpPr>
        <p:spPr>
          <a:xfrm>
            <a:off x="621489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279" name="Google Shape;279;p38"/>
          <p:cNvSpPr txBox="1"/>
          <p:nvPr/>
        </p:nvSpPr>
        <p:spPr>
          <a:xfrm>
            <a:off x="76970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280" name="Google Shape;280;p38"/>
          <p:cNvPicPr preferRelativeResize="0"/>
          <p:nvPr/>
        </p:nvPicPr>
        <p:blipFill>
          <a:blip r:embed="rId3">
            <a:alphaModFix/>
          </a:blip>
          <a:stretch>
            <a:fillRect/>
          </a:stretch>
        </p:blipFill>
        <p:spPr>
          <a:xfrm>
            <a:off x="208238" y="3297100"/>
            <a:ext cx="1316737" cy="1316737"/>
          </a:xfrm>
          <a:prstGeom prst="rect">
            <a:avLst/>
          </a:prstGeom>
          <a:noFill/>
          <a:ln cap="flat" cmpd="sng" w="9525">
            <a:solidFill>
              <a:schemeClr val="dk1"/>
            </a:solidFill>
            <a:prstDash val="solid"/>
            <a:round/>
            <a:headEnd len="sm" w="sm" type="none"/>
            <a:tailEnd len="sm" w="sm" type="none"/>
          </a:ln>
        </p:spPr>
      </p:pic>
      <p:pic>
        <p:nvPicPr>
          <p:cNvPr id="281" name="Google Shape;281;p38"/>
          <p:cNvPicPr preferRelativeResize="0"/>
          <p:nvPr/>
        </p:nvPicPr>
        <p:blipFill>
          <a:blip r:embed="rId4">
            <a:alphaModFix/>
          </a:blip>
          <a:stretch>
            <a:fillRect/>
          </a:stretch>
        </p:blipFill>
        <p:spPr>
          <a:xfrm>
            <a:off x="1690388" y="3297100"/>
            <a:ext cx="1316737" cy="1316737"/>
          </a:xfrm>
          <a:prstGeom prst="rect">
            <a:avLst/>
          </a:prstGeom>
          <a:noFill/>
          <a:ln cap="flat" cmpd="sng" w="9525">
            <a:solidFill>
              <a:schemeClr val="dk1"/>
            </a:solidFill>
            <a:prstDash val="solid"/>
            <a:round/>
            <a:headEnd len="sm" w="sm" type="none"/>
            <a:tailEnd len="sm" w="sm" type="none"/>
          </a:ln>
        </p:spPr>
      </p:pic>
      <p:pic>
        <p:nvPicPr>
          <p:cNvPr id="282" name="Google Shape;282;p38"/>
          <p:cNvPicPr preferRelativeResize="0"/>
          <p:nvPr/>
        </p:nvPicPr>
        <p:blipFill>
          <a:blip r:embed="rId5">
            <a:alphaModFix/>
          </a:blip>
          <a:stretch>
            <a:fillRect/>
          </a:stretch>
        </p:blipFill>
        <p:spPr>
          <a:xfrm>
            <a:off x="3172550" y="3297100"/>
            <a:ext cx="1316737" cy="1316737"/>
          </a:xfrm>
          <a:prstGeom prst="rect">
            <a:avLst/>
          </a:prstGeom>
          <a:noFill/>
          <a:ln cap="flat" cmpd="sng" w="9525">
            <a:solidFill>
              <a:schemeClr val="dk1"/>
            </a:solidFill>
            <a:prstDash val="solid"/>
            <a:round/>
            <a:headEnd len="sm" w="sm" type="none"/>
            <a:tailEnd len="sm" w="sm" type="none"/>
          </a:ln>
        </p:spPr>
      </p:pic>
      <p:pic>
        <p:nvPicPr>
          <p:cNvPr id="283" name="Google Shape;283;p38"/>
          <p:cNvPicPr preferRelativeResize="0"/>
          <p:nvPr/>
        </p:nvPicPr>
        <p:blipFill>
          <a:blip r:embed="rId6">
            <a:alphaModFix/>
          </a:blip>
          <a:stretch>
            <a:fillRect/>
          </a:stretch>
        </p:blipFill>
        <p:spPr>
          <a:xfrm>
            <a:off x="4654700" y="3297100"/>
            <a:ext cx="1316737" cy="1316737"/>
          </a:xfrm>
          <a:prstGeom prst="rect">
            <a:avLst/>
          </a:prstGeom>
          <a:noFill/>
          <a:ln cap="flat" cmpd="sng" w="9525">
            <a:solidFill>
              <a:schemeClr val="dk1"/>
            </a:solidFill>
            <a:prstDash val="solid"/>
            <a:round/>
            <a:headEnd len="sm" w="sm" type="none"/>
            <a:tailEnd len="sm" w="sm" type="none"/>
          </a:ln>
        </p:spPr>
      </p:pic>
      <p:pic>
        <p:nvPicPr>
          <p:cNvPr id="284" name="Google Shape;284;p38"/>
          <p:cNvPicPr preferRelativeResize="0"/>
          <p:nvPr/>
        </p:nvPicPr>
        <p:blipFill>
          <a:blip r:embed="rId7">
            <a:alphaModFix/>
          </a:blip>
          <a:stretch>
            <a:fillRect/>
          </a:stretch>
        </p:blipFill>
        <p:spPr>
          <a:xfrm>
            <a:off x="6136850" y="3297100"/>
            <a:ext cx="1316737" cy="1316737"/>
          </a:xfrm>
          <a:prstGeom prst="rect">
            <a:avLst/>
          </a:prstGeom>
          <a:noFill/>
          <a:ln cap="flat" cmpd="sng" w="9525">
            <a:solidFill>
              <a:schemeClr val="dk1"/>
            </a:solidFill>
            <a:prstDash val="solid"/>
            <a:round/>
            <a:headEnd len="sm" w="sm" type="none"/>
            <a:tailEnd len="sm" w="sm" type="none"/>
          </a:ln>
        </p:spPr>
      </p:pic>
      <p:pic>
        <p:nvPicPr>
          <p:cNvPr id="285" name="Google Shape;285;p38"/>
          <p:cNvPicPr preferRelativeResize="0"/>
          <p:nvPr/>
        </p:nvPicPr>
        <p:blipFill>
          <a:blip r:embed="rId8">
            <a:alphaModFix/>
          </a:blip>
          <a:stretch>
            <a:fillRect/>
          </a:stretch>
        </p:blipFill>
        <p:spPr>
          <a:xfrm>
            <a:off x="7619000" y="3297100"/>
            <a:ext cx="1316737" cy="13167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Communication Results: 2 agents, 2 landmarks(2/3) </a:t>
            </a:r>
            <a:endParaRPr b="1"/>
          </a:p>
        </p:txBody>
      </p:sp>
      <p:sp>
        <p:nvSpPr>
          <p:cNvPr id="291" name="Google Shape;291;p39"/>
          <p:cNvSpPr txBox="1"/>
          <p:nvPr/>
        </p:nvSpPr>
        <p:spPr>
          <a:xfrm>
            <a:off x="1026750" y="1160088"/>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292" name="Google Shape;292;p39"/>
          <p:cNvSpPr txBox="1"/>
          <p:nvPr/>
        </p:nvSpPr>
        <p:spPr>
          <a:xfrm>
            <a:off x="3847160" y="1160088"/>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sp>
        <p:nvSpPr>
          <p:cNvPr id="293" name="Google Shape;293;p39"/>
          <p:cNvSpPr txBox="1"/>
          <p:nvPr/>
        </p:nvSpPr>
        <p:spPr>
          <a:xfrm>
            <a:off x="6653395" y="1160088"/>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294" name="Google Shape;294;p39"/>
          <p:cNvSpPr txBox="1"/>
          <p:nvPr/>
        </p:nvSpPr>
        <p:spPr>
          <a:xfrm>
            <a:off x="1026743" y="3074913"/>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sp>
        <p:nvSpPr>
          <p:cNvPr id="295" name="Google Shape;295;p39"/>
          <p:cNvSpPr txBox="1"/>
          <p:nvPr/>
        </p:nvSpPr>
        <p:spPr>
          <a:xfrm>
            <a:off x="3847153" y="3074913"/>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296" name="Google Shape;296;p39"/>
          <p:cNvSpPr txBox="1"/>
          <p:nvPr/>
        </p:nvSpPr>
        <p:spPr>
          <a:xfrm>
            <a:off x="6653388" y="3074913"/>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297" name="Google Shape;297;p39"/>
          <p:cNvPicPr preferRelativeResize="0"/>
          <p:nvPr/>
        </p:nvPicPr>
        <p:blipFill>
          <a:blip r:embed="rId3">
            <a:alphaModFix/>
          </a:blip>
          <a:stretch>
            <a:fillRect/>
          </a:stretch>
        </p:blipFill>
        <p:spPr>
          <a:xfrm>
            <a:off x="692694" y="1611444"/>
            <a:ext cx="1828800" cy="1423498"/>
          </a:xfrm>
          <a:prstGeom prst="rect">
            <a:avLst/>
          </a:prstGeom>
          <a:noFill/>
          <a:ln>
            <a:noFill/>
          </a:ln>
        </p:spPr>
      </p:pic>
      <p:pic>
        <p:nvPicPr>
          <p:cNvPr id="298" name="Google Shape;298;p39"/>
          <p:cNvPicPr preferRelativeResize="0"/>
          <p:nvPr/>
        </p:nvPicPr>
        <p:blipFill>
          <a:blip r:embed="rId4">
            <a:alphaModFix/>
          </a:blip>
          <a:stretch>
            <a:fillRect/>
          </a:stretch>
        </p:blipFill>
        <p:spPr>
          <a:xfrm>
            <a:off x="3506022" y="1611444"/>
            <a:ext cx="1828800" cy="1445136"/>
          </a:xfrm>
          <a:prstGeom prst="rect">
            <a:avLst/>
          </a:prstGeom>
          <a:noFill/>
          <a:ln>
            <a:noFill/>
          </a:ln>
        </p:spPr>
      </p:pic>
      <p:pic>
        <p:nvPicPr>
          <p:cNvPr id="299" name="Google Shape;299;p39"/>
          <p:cNvPicPr preferRelativeResize="0"/>
          <p:nvPr/>
        </p:nvPicPr>
        <p:blipFill>
          <a:blip r:embed="rId5">
            <a:alphaModFix/>
          </a:blip>
          <a:stretch>
            <a:fillRect/>
          </a:stretch>
        </p:blipFill>
        <p:spPr>
          <a:xfrm>
            <a:off x="6319350" y="1611444"/>
            <a:ext cx="1828800" cy="1451956"/>
          </a:xfrm>
          <a:prstGeom prst="rect">
            <a:avLst/>
          </a:prstGeom>
          <a:noFill/>
          <a:ln>
            <a:noFill/>
          </a:ln>
        </p:spPr>
      </p:pic>
      <p:pic>
        <p:nvPicPr>
          <p:cNvPr id="300" name="Google Shape;300;p39"/>
          <p:cNvPicPr preferRelativeResize="0"/>
          <p:nvPr/>
        </p:nvPicPr>
        <p:blipFill>
          <a:blip r:embed="rId6">
            <a:alphaModFix/>
          </a:blip>
          <a:stretch>
            <a:fillRect/>
          </a:stretch>
        </p:blipFill>
        <p:spPr>
          <a:xfrm>
            <a:off x="692694" y="3500075"/>
            <a:ext cx="1828800" cy="1453155"/>
          </a:xfrm>
          <a:prstGeom prst="rect">
            <a:avLst/>
          </a:prstGeom>
          <a:noFill/>
          <a:ln>
            <a:noFill/>
          </a:ln>
        </p:spPr>
      </p:pic>
      <p:pic>
        <p:nvPicPr>
          <p:cNvPr id="301" name="Google Shape;301;p39"/>
          <p:cNvPicPr preferRelativeResize="0"/>
          <p:nvPr/>
        </p:nvPicPr>
        <p:blipFill>
          <a:blip r:embed="rId7">
            <a:alphaModFix/>
          </a:blip>
          <a:stretch>
            <a:fillRect/>
          </a:stretch>
        </p:blipFill>
        <p:spPr>
          <a:xfrm>
            <a:off x="3506022" y="3500075"/>
            <a:ext cx="1828800" cy="1453155"/>
          </a:xfrm>
          <a:prstGeom prst="rect">
            <a:avLst/>
          </a:prstGeom>
          <a:noFill/>
          <a:ln>
            <a:noFill/>
          </a:ln>
        </p:spPr>
      </p:pic>
      <p:pic>
        <p:nvPicPr>
          <p:cNvPr id="302" name="Google Shape;302;p39"/>
          <p:cNvPicPr preferRelativeResize="0"/>
          <p:nvPr/>
        </p:nvPicPr>
        <p:blipFill>
          <a:blip r:embed="rId8">
            <a:alphaModFix/>
          </a:blip>
          <a:stretch>
            <a:fillRect/>
          </a:stretch>
        </p:blipFill>
        <p:spPr>
          <a:xfrm>
            <a:off x="6319350" y="3500075"/>
            <a:ext cx="1828800" cy="14519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0"/>
          <p:cNvPicPr preferRelativeResize="0"/>
          <p:nvPr/>
        </p:nvPicPr>
        <p:blipFill>
          <a:blip r:embed="rId3">
            <a:alphaModFix/>
          </a:blip>
          <a:stretch>
            <a:fillRect/>
          </a:stretch>
        </p:blipFill>
        <p:spPr>
          <a:xfrm>
            <a:off x="311700" y="1328050"/>
            <a:ext cx="4195050" cy="3146300"/>
          </a:xfrm>
          <a:prstGeom prst="rect">
            <a:avLst/>
          </a:prstGeom>
          <a:noFill/>
          <a:ln>
            <a:noFill/>
          </a:ln>
        </p:spPr>
      </p:pic>
      <p:pic>
        <p:nvPicPr>
          <p:cNvPr id="308" name="Google Shape;308;p40"/>
          <p:cNvPicPr preferRelativeResize="0"/>
          <p:nvPr/>
        </p:nvPicPr>
        <p:blipFill>
          <a:blip r:embed="rId4">
            <a:alphaModFix/>
          </a:blip>
          <a:stretch>
            <a:fillRect/>
          </a:stretch>
        </p:blipFill>
        <p:spPr>
          <a:xfrm>
            <a:off x="4582900" y="1365125"/>
            <a:ext cx="4195050" cy="3146274"/>
          </a:xfrm>
          <a:prstGeom prst="rect">
            <a:avLst/>
          </a:prstGeom>
          <a:noFill/>
          <a:ln>
            <a:noFill/>
          </a:ln>
        </p:spPr>
      </p:pic>
      <p:sp>
        <p:nvSpPr>
          <p:cNvPr id="309" name="Google Shape;30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Example: 2 adv., 4 agents, 4 landmarks </a:t>
            </a:r>
            <a:endParaRPr sz="2244"/>
          </a:p>
        </p:txBody>
      </p:sp>
      <p:sp>
        <p:nvSpPr>
          <p:cNvPr id="310" name="Google Shape;310;p40"/>
          <p:cNvSpPr txBox="1"/>
          <p:nvPr/>
        </p:nvSpPr>
        <p:spPr>
          <a:xfrm>
            <a:off x="6302025" y="1112275"/>
            <a:ext cx="546900" cy="330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 sz="1000">
                <a:solidFill>
                  <a:srgbClr val="FF0000"/>
                </a:solidFill>
              </a:rPr>
              <a:t>PPO</a:t>
            </a:r>
            <a:endParaRPr b="1" sz="1000">
              <a:solidFill>
                <a:srgbClr val="FF0000"/>
              </a:solidFill>
            </a:endParaRPr>
          </a:p>
        </p:txBody>
      </p:sp>
      <p:sp>
        <p:nvSpPr>
          <p:cNvPr id="311" name="Google Shape;311;p40"/>
          <p:cNvSpPr txBox="1"/>
          <p:nvPr/>
        </p:nvSpPr>
        <p:spPr>
          <a:xfrm>
            <a:off x="2135775" y="1112275"/>
            <a:ext cx="546900" cy="330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 sz="1000">
                <a:solidFill>
                  <a:srgbClr val="FF0000"/>
                </a:solidFill>
              </a:rPr>
              <a:t>DQN</a:t>
            </a:r>
            <a:endParaRPr b="1" sz="100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Qualitative results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 1, where the agents receive communication on other agents’ positions, allows the agents to coordinate their respective goal landmarks, so they do not seek the same ones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 3 (Euclidean distance from landmarks) yielded results where one agents was unable to reach the goal landmark</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 5 (velocities and Euclidean distances) yielded results where both agents failed to reach goal landmarks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317" name="Google Shape;31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Communication Results: 2 agents, 3 landmarks </a:t>
            </a:r>
            <a:endParaRPr b="1"/>
          </a:p>
        </p:txBody>
      </p:sp>
      <p:sp>
        <p:nvSpPr>
          <p:cNvPr id="318" name="Google Shape;318;p41"/>
          <p:cNvSpPr txBox="1"/>
          <p:nvPr/>
        </p:nvSpPr>
        <p:spPr>
          <a:xfrm>
            <a:off x="2862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319" name="Google Shape;319;p41"/>
          <p:cNvSpPr txBox="1"/>
          <p:nvPr/>
        </p:nvSpPr>
        <p:spPr>
          <a:xfrm>
            <a:off x="176841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sp>
        <p:nvSpPr>
          <p:cNvPr id="320" name="Google Shape;320;p41"/>
          <p:cNvSpPr txBox="1"/>
          <p:nvPr/>
        </p:nvSpPr>
        <p:spPr>
          <a:xfrm>
            <a:off x="325057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321" name="Google Shape;321;p41"/>
          <p:cNvSpPr txBox="1"/>
          <p:nvPr/>
        </p:nvSpPr>
        <p:spPr>
          <a:xfrm>
            <a:off x="473273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sp>
        <p:nvSpPr>
          <p:cNvPr id="322" name="Google Shape;322;p41"/>
          <p:cNvSpPr txBox="1"/>
          <p:nvPr/>
        </p:nvSpPr>
        <p:spPr>
          <a:xfrm>
            <a:off x="621489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323" name="Google Shape;323;p41"/>
          <p:cNvSpPr txBox="1"/>
          <p:nvPr/>
        </p:nvSpPr>
        <p:spPr>
          <a:xfrm>
            <a:off x="7697050" y="28751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324" name="Google Shape;324;p41"/>
          <p:cNvPicPr preferRelativeResize="0"/>
          <p:nvPr/>
        </p:nvPicPr>
        <p:blipFill>
          <a:blip r:embed="rId3">
            <a:alphaModFix/>
          </a:blip>
          <a:stretch>
            <a:fillRect/>
          </a:stretch>
        </p:blipFill>
        <p:spPr>
          <a:xfrm>
            <a:off x="130213" y="3459475"/>
            <a:ext cx="1316737" cy="1316737"/>
          </a:xfrm>
          <a:prstGeom prst="rect">
            <a:avLst/>
          </a:prstGeom>
          <a:noFill/>
          <a:ln cap="flat" cmpd="sng" w="9525">
            <a:solidFill>
              <a:schemeClr val="dk1"/>
            </a:solidFill>
            <a:prstDash val="solid"/>
            <a:round/>
            <a:headEnd len="sm" w="sm" type="none"/>
            <a:tailEnd len="sm" w="sm" type="none"/>
          </a:ln>
        </p:spPr>
      </p:pic>
      <p:pic>
        <p:nvPicPr>
          <p:cNvPr id="325" name="Google Shape;325;p41"/>
          <p:cNvPicPr preferRelativeResize="0"/>
          <p:nvPr/>
        </p:nvPicPr>
        <p:blipFill>
          <a:blip r:embed="rId4">
            <a:alphaModFix/>
          </a:blip>
          <a:stretch>
            <a:fillRect/>
          </a:stretch>
        </p:blipFill>
        <p:spPr>
          <a:xfrm>
            <a:off x="1690388" y="3459475"/>
            <a:ext cx="1316737" cy="1316737"/>
          </a:xfrm>
          <a:prstGeom prst="rect">
            <a:avLst/>
          </a:prstGeom>
          <a:noFill/>
          <a:ln cap="flat" cmpd="sng" w="9525">
            <a:solidFill>
              <a:schemeClr val="dk1"/>
            </a:solidFill>
            <a:prstDash val="solid"/>
            <a:round/>
            <a:headEnd len="sm" w="sm" type="none"/>
            <a:tailEnd len="sm" w="sm" type="none"/>
          </a:ln>
        </p:spPr>
      </p:pic>
      <p:pic>
        <p:nvPicPr>
          <p:cNvPr id="326" name="Google Shape;326;p41"/>
          <p:cNvPicPr preferRelativeResize="0"/>
          <p:nvPr/>
        </p:nvPicPr>
        <p:blipFill>
          <a:blip r:embed="rId5">
            <a:alphaModFix/>
          </a:blip>
          <a:stretch>
            <a:fillRect/>
          </a:stretch>
        </p:blipFill>
        <p:spPr>
          <a:xfrm>
            <a:off x="3172562" y="3459475"/>
            <a:ext cx="1316737" cy="1316737"/>
          </a:xfrm>
          <a:prstGeom prst="rect">
            <a:avLst/>
          </a:prstGeom>
          <a:noFill/>
          <a:ln cap="flat" cmpd="sng" w="9525">
            <a:solidFill>
              <a:schemeClr val="dk1"/>
            </a:solidFill>
            <a:prstDash val="solid"/>
            <a:round/>
            <a:headEnd len="sm" w="sm" type="none"/>
            <a:tailEnd len="sm" w="sm" type="none"/>
          </a:ln>
        </p:spPr>
      </p:pic>
      <p:pic>
        <p:nvPicPr>
          <p:cNvPr id="327" name="Google Shape;327;p41"/>
          <p:cNvPicPr preferRelativeResize="0"/>
          <p:nvPr/>
        </p:nvPicPr>
        <p:blipFill>
          <a:blip r:embed="rId6">
            <a:alphaModFix/>
          </a:blip>
          <a:stretch>
            <a:fillRect/>
          </a:stretch>
        </p:blipFill>
        <p:spPr>
          <a:xfrm>
            <a:off x="6136925" y="3459475"/>
            <a:ext cx="1316737" cy="1316737"/>
          </a:xfrm>
          <a:prstGeom prst="rect">
            <a:avLst/>
          </a:prstGeom>
          <a:noFill/>
          <a:ln cap="flat" cmpd="sng" w="9525">
            <a:solidFill>
              <a:schemeClr val="dk1"/>
            </a:solidFill>
            <a:prstDash val="solid"/>
            <a:round/>
            <a:headEnd len="sm" w="sm" type="none"/>
            <a:tailEnd len="sm" w="sm" type="none"/>
          </a:ln>
        </p:spPr>
      </p:pic>
      <p:pic>
        <p:nvPicPr>
          <p:cNvPr id="328" name="Google Shape;328;p41"/>
          <p:cNvPicPr preferRelativeResize="0"/>
          <p:nvPr/>
        </p:nvPicPr>
        <p:blipFill>
          <a:blip r:embed="rId7">
            <a:alphaModFix/>
          </a:blip>
          <a:stretch>
            <a:fillRect/>
          </a:stretch>
        </p:blipFill>
        <p:spPr>
          <a:xfrm>
            <a:off x="7619100" y="3459475"/>
            <a:ext cx="1316737" cy="1316737"/>
          </a:xfrm>
          <a:prstGeom prst="rect">
            <a:avLst/>
          </a:prstGeom>
          <a:noFill/>
          <a:ln cap="flat" cmpd="sng" w="9525">
            <a:solidFill>
              <a:schemeClr val="dk1"/>
            </a:solidFill>
            <a:prstDash val="solid"/>
            <a:round/>
            <a:headEnd len="sm" w="sm" type="none"/>
            <a:tailEnd len="sm" w="sm" type="none"/>
          </a:ln>
        </p:spPr>
      </p:pic>
      <p:pic>
        <p:nvPicPr>
          <p:cNvPr id="329" name="Google Shape;329;p41"/>
          <p:cNvPicPr preferRelativeResize="0"/>
          <p:nvPr/>
        </p:nvPicPr>
        <p:blipFill>
          <a:blip r:embed="rId8">
            <a:alphaModFix/>
          </a:blip>
          <a:stretch>
            <a:fillRect/>
          </a:stretch>
        </p:blipFill>
        <p:spPr>
          <a:xfrm>
            <a:off x="4654750" y="3459475"/>
            <a:ext cx="1316737" cy="13167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Type of MARL environments: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Agent Relationship: </a:t>
            </a:r>
            <a:r>
              <a:rPr b="1" lang="en">
                <a:solidFill>
                  <a:schemeClr val="dk1"/>
                </a:solidFill>
              </a:rPr>
              <a:t>Cooperative vs. Adversarial vs. Mixed</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Learning Style: </a:t>
            </a:r>
            <a:r>
              <a:rPr b="1" lang="en">
                <a:solidFill>
                  <a:schemeClr val="dk1"/>
                </a:solidFill>
              </a:rPr>
              <a:t>Decentralized vs. Centralized</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Degree of </a:t>
            </a:r>
            <a:r>
              <a:rPr b="1" lang="en">
                <a:solidFill>
                  <a:schemeClr val="dk1"/>
                </a:solidFill>
              </a:rPr>
              <a:t>Shared Knowledge / Communication</a:t>
            </a:r>
            <a:br>
              <a:rPr lang="en">
                <a:solidFill>
                  <a:schemeClr val="dk1"/>
                </a:solidFill>
              </a:rPr>
            </a:b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While there does </a:t>
            </a:r>
            <a:r>
              <a:rPr b="1" lang="en">
                <a:solidFill>
                  <a:schemeClr val="dk1"/>
                </a:solidFill>
              </a:rPr>
              <a:t>not appear to be a singular standard for best MARL algorithms</a:t>
            </a:r>
            <a:r>
              <a:rPr lang="en">
                <a:solidFill>
                  <a:schemeClr val="dk1"/>
                </a:solidFill>
              </a:rPr>
              <a:t> or approaches, popular ones include: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MAPPO (Multiagent-PPO)</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Self-play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Curriculum learning</a:t>
            </a:r>
            <a:endParaRPr>
              <a:solidFill>
                <a:schemeClr val="dk1"/>
              </a:solidFill>
            </a:endParaRPr>
          </a:p>
        </p:txBody>
      </p:sp>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t>Background: Multi-Agent </a:t>
            </a:r>
            <a:r>
              <a:rPr b="1" lang="en" sz="2320"/>
              <a:t>Reinforcement</a:t>
            </a:r>
            <a:r>
              <a:rPr b="1" lang="en" sz="2320"/>
              <a:t> Learning  (MARL)</a:t>
            </a:r>
            <a:endParaRPr b="1" sz="232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idx="1" type="body"/>
          </p:nvPr>
        </p:nvSpPr>
        <p:spPr>
          <a:xfrm>
            <a:off x="311700" y="695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Decreased rolling mean rewards when compared to 2 agents, 2 landmarks:  </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Similar rolling mean reward changes between communication modes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335" name="Google Shape;335;p4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Communication Results: 2 agents, 3 landmarks </a:t>
            </a:r>
            <a:endParaRPr b="1"/>
          </a:p>
        </p:txBody>
      </p:sp>
      <p:sp>
        <p:nvSpPr>
          <p:cNvPr id="336" name="Google Shape;336;p42"/>
          <p:cNvSpPr txBox="1"/>
          <p:nvPr/>
        </p:nvSpPr>
        <p:spPr>
          <a:xfrm>
            <a:off x="341199" y="2132275"/>
            <a:ext cx="23028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3 landmarks: Mode 0</a:t>
            </a:r>
            <a:endParaRPr b="1" sz="1600">
              <a:solidFill>
                <a:schemeClr val="dk2"/>
              </a:solidFill>
            </a:endParaRPr>
          </a:p>
        </p:txBody>
      </p:sp>
      <p:pic>
        <p:nvPicPr>
          <p:cNvPr id="337" name="Google Shape;337;p42"/>
          <p:cNvPicPr preferRelativeResize="0"/>
          <p:nvPr/>
        </p:nvPicPr>
        <p:blipFill>
          <a:blip r:embed="rId3">
            <a:alphaModFix/>
          </a:blip>
          <a:stretch>
            <a:fillRect/>
          </a:stretch>
        </p:blipFill>
        <p:spPr>
          <a:xfrm>
            <a:off x="-11950" y="2468189"/>
            <a:ext cx="3009099" cy="2290111"/>
          </a:xfrm>
          <a:prstGeom prst="rect">
            <a:avLst/>
          </a:prstGeom>
          <a:noFill/>
          <a:ln>
            <a:noFill/>
          </a:ln>
        </p:spPr>
      </p:pic>
      <p:pic>
        <p:nvPicPr>
          <p:cNvPr id="338" name="Google Shape;338;p42"/>
          <p:cNvPicPr preferRelativeResize="0"/>
          <p:nvPr/>
        </p:nvPicPr>
        <p:blipFill>
          <a:blip r:embed="rId4">
            <a:alphaModFix/>
          </a:blip>
          <a:stretch>
            <a:fillRect/>
          </a:stretch>
        </p:blipFill>
        <p:spPr>
          <a:xfrm>
            <a:off x="3004851" y="2477937"/>
            <a:ext cx="3009099" cy="2290111"/>
          </a:xfrm>
          <a:prstGeom prst="rect">
            <a:avLst/>
          </a:prstGeom>
          <a:noFill/>
          <a:ln>
            <a:noFill/>
          </a:ln>
        </p:spPr>
      </p:pic>
      <p:sp>
        <p:nvSpPr>
          <p:cNvPr id="339" name="Google Shape;339;p42"/>
          <p:cNvSpPr txBox="1"/>
          <p:nvPr/>
        </p:nvSpPr>
        <p:spPr>
          <a:xfrm>
            <a:off x="3388350" y="2132275"/>
            <a:ext cx="23673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3 landmarks: Mode 1</a:t>
            </a:r>
            <a:endParaRPr b="1" sz="1600">
              <a:solidFill>
                <a:schemeClr val="dk2"/>
              </a:solidFill>
            </a:endParaRPr>
          </a:p>
        </p:txBody>
      </p:sp>
      <p:pic>
        <p:nvPicPr>
          <p:cNvPr id="340" name="Google Shape;340;p42"/>
          <p:cNvPicPr preferRelativeResize="0"/>
          <p:nvPr/>
        </p:nvPicPr>
        <p:blipFill>
          <a:blip r:embed="rId5">
            <a:alphaModFix/>
          </a:blip>
          <a:stretch>
            <a:fillRect/>
          </a:stretch>
        </p:blipFill>
        <p:spPr>
          <a:xfrm>
            <a:off x="6059425" y="2419925"/>
            <a:ext cx="3008376" cy="2386644"/>
          </a:xfrm>
          <a:prstGeom prst="rect">
            <a:avLst/>
          </a:prstGeom>
          <a:noFill/>
          <a:ln>
            <a:noFill/>
          </a:ln>
        </p:spPr>
      </p:pic>
      <p:sp>
        <p:nvSpPr>
          <p:cNvPr id="341" name="Google Shape;341;p42"/>
          <p:cNvSpPr txBox="1"/>
          <p:nvPr/>
        </p:nvSpPr>
        <p:spPr>
          <a:xfrm>
            <a:off x="6500000" y="2132275"/>
            <a:ext cx="23673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3 landmarks: Mode 2</a:t>
            </a:r>
            <a:endParaRPr b="1" sz="16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Communication Results: 2 agents, 3 landmarks </a:t>
            </a:r>
            <a:endParaRPr b="1"/>
          </a:p>
        </p:txBody>
      </p:sp>
      <p:sp>
        <p:nvSpPr>
          <p:cNvPr id="347" name="Google Shape;347;p43"/>
          <p:cNvSpPr txBox="1"/>
          <p:nvPr/>
        </p:nvSpPr>
        <p:spPr>
          <a:xfrm>
            <a:off x="341199" y="1675075"/>
            <a:ext cx="23028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3 landmarks: Mode 3</a:t>
            </a:r>
            <a:endParaRPr b="1" sz="1600">
              <a:solidFill>
                <a:schemeClr val="dk2"/>
              </a:solidFill>
            </a:endParaRPr>
          </a:p>
        </p:txBody>
      </p:sp>
      <p:sp>
        <p:nvSpPr>
          <p:cNvPr id="348" name="Google Shape;348;p43"/>
          <p:cNvSpPr txBox="1"/>
          <p:nvPr/>
        </p:nvSpPr>
        <p:spPr>
          <a:xfrm>
            <a:off x="3388350" y="1675075"/>
            <a:ext cx="23673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3 landmarks: Mode 4</a:t>
            </a:r>
            <a:endParaRPr b="1" sz="1600">
              <a:solidFill>
                <a:schemeClr val="dk2"/>
              </a:solidFill>
            </a:endParaRPr>
          </a:p>
        </p:txBody>
      </p:sp>
      <p:sp>
        <p:nvSpPr>
          <p:cNvPr id="349" name="Google Shape;349;p43"/>
          <p:cNvSpPr txBox="1"/>
          <p:nvPr/>
        </p:nvSpPr>
        <p:spPr>
          <a:xfrm>
            <a:off x="6500000" y="1675075"/>
            <a:ext cx="23673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3 landmarks: Mode 5</a:t>
            </a:r>
            <a:endParaRPr b="1" sz="1600">
              <a:solidFill>
                <a:schemeClr val="dk2"/>
              </a:solidFill>
            </a:endParaRPr>
          </a:p>
        </p:txBody>
      </p:sp>
      <p:pic>
        <p:nvPicPr>
          <p:cNvPr id="350" name="Google Shape;350;p43"/>
          <p:cNvPicPr preferRelativeResize="0"/>
          <p:nvPr/>
        </p:nvPicPr>
        <p:blipFill>
          <a:blip r:embed="rId3">
            <a:alphaModFix/>
          </a:blip>
          <a:stretch>
            <a:fillRect/>
          </a:stretch>
        </p:blipFill>
        <p:spPr>
          <a:xfrm>
            <a:off x="-11587" y="2176463"/>
            <a:ext cx="3008376" cy="2387898"/>
          </a:xfrm>
          <a:prstGeom prst="rect">
            <a:avLst/>
          </a:prstGeom>
          <a:noFill/>
          <a:ln>
            <a:noFill/>
          </a:ln>
        </p:spPr>
      </p:pic>
      <p:pic>
        <p:nvPicPr>
          <p:cNvPr id="351" name="Google Shape;351;p43"/>
          <p:cNvPicPr preferRelativeResize="0"/>
          <p:nvPr/>
        </p:nvPicPr>
        <p:blipFill>
          <a:blip r:embed="rId4">
            <a:alphaModFix/>
          </a:blip>
          <a:stretch>
            <a:fillRect/>
          </a:stretch>
        </p:blipFill>
        <p:spPr>
          <a:xfrm>
            <a:off x="3067800" y="2199963"/>
            <a:ext cx="3008376" cy="2340893"/>
          </a:xfrm>
          <a:prstGeom prst="rect">
            <a:avLst/>
          </a:prstGeom>
          <a:noFill/>
          <a:ln>
            <a:noFill/>
          </a:ln>
        </p:spPr>
      </p:pic>
      <p:sp>
        <p:nvSpPr>
          <p:cNvPr id="352" name="Google Shape;352;p43"/>
          <p:cNvSpPr txBox="1"/>
          <p:nvPr>
            <p:ph idx="1" type="body"/>
          </p:nvPr>
        </p:nvSpPr>
        <p:spPr>
          <a:xfrm>
            <a:off x="311700" y="695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Benefits of increased communication more evident with increased number of landmarks</a:t>
            </a:r>
            <a:endParaRPr>
              <a:solidFill>
                <a:schemeClr val="dk1"/>
              </a:solidFill>
            </a:endParaRPr>
          </a:p>
        </p:txBody>
      </p:sp>
      <p:pic>
        <p:nvPicPr>
          <p:cNvPr id="353" name="Google Shape;353;p43"/>
          <p:cNvPicPr preferRelativeResize="0"/>
          <p:nvPr/>
        </p:nvPicPr>
        <p:blipFill>
          <a:blip r:embed="rId5">
            <a:alphaModFix/>
          </a:blip>
          <a:stretch>
            <a:fillRect/>
          </a:stretch>
        </p:blipFill>
        <p:spPr>
          <a:xfrm>
            <a:off x="6103250" y="2199963"/>
            <a:ext cx="3008376" cy="23408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Communication Results: 4 agents, 4 landmarks </a:t>
            </a:r>
            <a:endParaRPr b="1"/>
          </a:p>
        </p:txBody>
      </p:sp>
      <p:grpSp>
        <p:nvGrpSpPr>
          <p:cNvPr id="359" name="Google Shape;359;p44"/>
          <p:cNvGrpSpPr/>
          <p:nvPr/>
        </p:nvGrpSpPr>
        <p:grpSpPr>
          <a:xfrm>
            <a:off x="998225" y="712933"/>
            <a:ext cx="7371872" cy="1828802"/>
            <a:chOff x="-11587" y="989275"/>
            <a:chExt cx="9090976" cy="2822661"/>
          </a:xfrm>
        </p:grpSpPr>
        <p:sp>
          <p:nvSpPr>
            <p:cNvPr id="360" name="Google Shape;360;p44"/>
            <p:cNvSpPr txBox="1"/>
            <p:nvPr/>
          </p:nvSpPr>
          <p:spPr>
            <a:xfrm>
              <a:off x="341199" y="989275"/>
              <a:ext cx="23028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Mode 0</a:t>
              </a:r>
              <a:endParaRPr b="1">
                <a:solidFill>
                  <a:schemeClr val="dk2"/>
                </a:solidFill>
              </a:endParaRPr>
            </a:p>
          </p:txBody>
        </p:sp>
        <p:sp>
          <p:nvSpPr>
            <p:cNvPr id="361" name="Google Shape;361;p44"/>
            <p:cNvSpPr txBox="1"/>
            <p:nvPr/>
          </p:nvSpPr>
          <p:spPr>
            <a:xfrm>
              <a:off x="3388350" y="989275"/>
              <a:ext cx="23673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Mode 1</a:t>
              </a:r>
              <a:endParaRPr b="1">
                <a:solidFill>
                  <a:schemeClr val="dk2"/>
                </a:solidFill>
              </a:endParaRPr>
            </a:p>
          </p:txBody>
        </p:sp>
        <p:sp>
          <p:nvSpPr>
            <p:cNvPr id="362" name="Google Shape;362;p44"/>
            <p:cNvSpPr txBox="1"/>
            <p:nvPr/>
          </p:nvSpPr>
          <p:spPr>
            <a:xfrm>
              <a:off x="6500000" y="989275"/>
              <a:ext cx="23673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Mode 2</a:t>
              </a:r>
              <a:endParaRPr b="1">
                <a:solidFill>
                  <a:schemeClr val="dk2"/>
                </a:solidFill>
              </a:endParaRPr>
            </a:p>
          </p:txBody>
        </p:sp>
        <p:pic>
          <p:nvPicPr>
            <p:cNvPr id="363" name="Google Shape;363;p44"/>
            <p:cNvPicPr preferRelativeResize="0"/>
            <p:nvPr/>
          </p:nvPicPr>
          <p:blipFill>
            <a:blip r:embed="rId3">
              <a:alphaModFix/>
            </a:blip>
            <a:stretch>
              <a:fillRect/>
            </a:stretch>
          </p:blipFill>
          <p:spPr>
            <a:xfrm>
              <a:off x="-11587" y="1428738"/>
              <a:ext cx="3008376" cy="2378498"/>
            </a:xfrm>
            <a:prstGeom prst="rect">
              <a:avLst/>
            </a:prstGeom>
            <a:noFill/>
            <a:ln>
              <a:noFill/>
            </a:ln>
          </p:spPr>
        </p:pic>
        <p:pic>
          <p:nvPicPr>
            <p:cNvPr id="364" name="Google Shape;364;p44"/>
            <p:cNvPicPr preferRelativeResize="0"/>
            <p:nvPr/>
          </p:nvPicPr>
          <p:blipFill>
            <a:blip r:embed="rId4">
              <a:alphaModFix/>
            </a:blip>
            <a:stretch>
              <a:fillRect/>
            </a:stretch>
          </p:blipFill>
          <p:spPr>
            <a:xfrm>
              <a:off x="3067813" y="1424038"/>
              <a:ext cx="3008376" cy="2387898"/>
            </a:xfrm>
            <a:prstGeom prst="rect">
              <a:avLst/>
            </a:prstGeom>
            <a:noFill/>
            <a:ln>
              <a:noFill/>
            </a:ln>
          </p:spPr>
        </p:pic>
        <p:pic>
          <p:nvPicPr>
            <p:cNvPr id="365" name="Google Shape;365;p44"/>
            <p:cNvPicPr preferRelativeResize="0"/>
            <p:nvPr/>
          </p:nvPicPr>
          <p:blipFill>
            <a:blip r:embed="rId5">
              <a:alphaModFix/>
            </a:blip>
            <a:stretch>
              <a:fillRect/>
            </a:stretch>
          </p:blipFill>
          <p:spPr>
            <a:xfrm>
              <a:off x="6071013" y="1428738"/>
              <a:ext cx="3008376" cy="2378498"/>
            </a:xfrm>
            <a:prstGeom prst="rect">
              <a:avLst/>
            </a:prstGeom>
            <a:noFill/>
            <a:ln>
              <a:noFill/>
            </a:ln>
          </p:spPr>
        </p:pic>
      </p:grpSp>
      <p:grpSp>
        <p:nvGrpSpPr>
          <p:cNvPr id="366" name="Google Shape;366;p44"/>
          <p:cNvGrpSpPr/>
          <p:nvPr/>
        </p:nvGrpSpPr>
        <p:grpSpPr>
          <a:xfrm>
            <a:off x="1127183" y="2699266"/>
            <a:ext cx="7113978" cy="2226546"/>
            <a:chOff x="79150" y="2132275"/>
            <a:chExt cx="9032476" cy="2827361"/>
          </a:xfrm>
        </p:grpSpPr>
        <p:sp>
          <p:nvSpPr>
            <p:cNvPr id="367" name="Google Shape;367;p44"/>
            <p:cNvSpPr txBox="1"/>
            <p:nvPr/>
          </p:nvSpPr>
          <p:spPr>
            <a:xfrm>
              <a:off x="341199" y="2132275"/>
              <a:ext cx="23028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Mode 3</a:t>
              </a:r>
              <a:endParaRPr b="1">
                <a:solidFill>
                  <a:schemeClr val="dk2"/>
                </a:solidFill>
              </a:endParaRPr>
            </a:p>
          </p:txBody>
        </p:sp>
        <p:sp>
          <p:nvSpPr>
            <p:cNvPr id="368" name="Google Shape;368;p44"/>
            <p:cNvSpPr txBox="1"/>
            <p:nvPr/>
          </p:nvSpPr>
          <p:spPr>
            <a:xfrm>
              <a:off x="3388350" y="2132275"/>
              <a:ext cx="23673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Mode 4</a:t>
              </a:r>
              <a:endParaRPr b="1">
                <a:solidFill>
                  <a:schemeClr val="dk2"/>
                </a:solidFill>
              </a:endParaRPr>
            </a:p>
          </p:txBody>
        </p:sp>
        <p:sp>
          <p:nvSpPr>
            <p:cNvPr id="369" name="Google Shape;369;p44"/>
            <p:cNvSpPr txBox="1"/>
            <p:nvPr/>
          </p:nvSpPr>
          <p:spPr>
            <a:xfrm>
              <a:off x="6500000" y="2132275"/>
              <a:ext cx="23673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Mode 5</a:t>
              </a:r>
              <a:endParaRPr b="1">
                <a:solidFill>
                  <a:schemeClr val="dk2"/>
                </a:solidFill>
              </a:endParaRPr>
            </a:p>
          </p:txBody>
        </p:sp>
        <p:pic>
          <p:nvPicPr>
            <p:cNvPr id="370" name="Google Shape;370;p44"/>
            <p:cNvPicPr preferRelativeResize="0"/>
            <p:nvPr/>
          </p:nvPicPr>
          <p:blipFill>
            <a:blip r:embed="rId6">
              <a:alphaModFix/>
            </a:blip>
            <a:stretch>
              <a:fillRect/>
            </a:stretch>
          </p:blipFill>
          <p:spPr>
            <a:xfrm>
              <a:off x="79150" y="2571738"/>
              <a:ext cx="3008376" cy="2387898"/>
            </a:xfrm>
            <a:prstGeom prst="rect">
              <a:avLst/>
            </a:prstGeom>
            <a:noFill/>
            <a:ln>
              <a:noFill/>
            </a:ln>
          </p:spPr>
        </p:pic>
        <p:pic>
          <p:nvPicPr>
            <p:cNvPr id="371" name="Google Shape;371;p44"/>
            <p:cNvPicPr preferRelativeResize="0"/>
            <p:nvPr/>
          </p:nvPicPr>
          <p:blipFill>
            <a:blip r:embed="rId7">
              <a:alphaModFix/>
            </a:blip>
            <a:stretch>
              <a:fillRect/>
            </a:stretch>
          </p:blipFill>
          <p:spPr>
            <a:xfrm>
              <a:off x="3067813" y="2571738"/>
              <a:ext cx="3008376" cy="2387898"/>
            </a:xfrm>
            <a:prstGeom prst="rect">
              <a:avLst/>
            </a:prstGeom>
            <a:noFill/>
            <a:ln>
              <a:noFill/>
            </a:ln>
          </p:spPr>
        </p:pic>
        <p:pic>
          <p:nvPicPr>
            <p:cNvPr id="372" name="Google Shape;372;p44"/>
            <p:cNvPicPr preferRelativeResize="0"/>
            <p:nvPr/>
          </p:nvPicPr>
          <p:blipFill>
            <a:blip r:embed="rId8">
              <a:alphaModFix/>
            </a:blip>
            <a:stretch>
              <a:fillRect/>
            </a:stretch>
          </p:blipFill>
          <p:spPr>
            <a:xfrm>
              <a:off x="6103250" y="2571738"/>
              <a:ext cx="3008376" cy="2387898"/>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900"/>
              <a:t>Adversarial Communication Results: 1 adversary, 2 agents, 2 landmarks, information transparency</a:t>
            </a:r>
            <a:endParaRPr b="1" sz="1900"/>
          </a:p>
        </p:txBody>
      </p:sp>
      <p:sp>
        <p:nvSpPr>
          <p:cNvPr id="378" name="Google Shape;378;p45"/>
          <p:cNvSpPr txBox="1"/>
          <p:nvPr/>
        </p:nvSpPr>
        <p:spPr>
          <a:xfrm>
            <a:off x="286250" y="16559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379" name="Google Shape;379;p45"/>
          <p:cNvSpPr txBox="1"/>
          <p:nvPr/>
        </p:nvSpPr>
        <p:spPr>
          <a:xfrm>
            <a:off x="1768410" y="16559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sp>
        <p:nvSpPr>
          <p:cNvPr id="380" name="Google Shape;380;p45"/>
          <p:cNvSpPr txBox="1"/>
          <p:nvPr/>
        </p:nvSpPr>
        <p:spPr>
          <a:xfrm>
            <a:off x="3250570" y="16559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381" name="Google Shape;381;p45"/>
          <p:cNvSpPr txBox="1"/>
          <p:nvPr/>
        </p:nvSpPr>
        <p:spPr>
          <a:xfrm>
            <a:off x="4732730" y="16559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sp>
        <p:nvSpPr>
          <p:cNvPr id="382" name="Google Shape;382;p45"/>
          <p:cNvSpPr txBox="1"/>
          <p:nvPr/>
        </p:nvSpPr>
        <p:spPr>
          <a:xfrm>
            <a:off x="6214890" y="16559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383" name="Google Shape;383;p45"/>
          <p:cNvSpPr txBox="1"/>
          <p:nvPr/>
        </p:nvSpPr>
        <p:spPr>
          <a:xfrm>
            <a:off x="7697050" y="16559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384" name="Google Shape;384;p45"/>
          <p:cNvPicPr preferRelativeResize="0"/>
          <p:nvPr/>
        </p:nvPicPr>
        <p:blipFill>
          <a:blip r:embed="rId3">
            <a:alphaModFix/>
          </a:blip>
          <a:stretch>
            <a:fillRect/>
          </a:stretch>
        </p:blipFill>
        <p:spPr>
          <a:xfrm>
            <a:off x="208238" y="2173925"/>
            <a:ext cx="1316737" cy="1316737"/>
          </a:xfrm>
          <a:prstGeom prst="rect">
            <a:avLst/>
          </a:prstGeom>
          <a:noFill/>
          <a:ln cap="flat" cmpd="sng" w="9525">
            <a:solidFill>
              <a:schemeClr val="dk1"/>
            </a:solidFill>
            <a:prstDash val="solid"/>
            <a:round/>
            <a:headEnd len="sm" w="sm" type="none"/>
            <a:tailEnd len="sm" w="sm" type="none"/>
          </a:ln>
        </p:spPr>
      </p:pic>
      <p:pic>
        <p:nvPicPr>
          <p:cNvPr id="385" name="Google Shape;385;p45"/>
          <p:cNvPicPr preferRelativeResize="0"/>
          <p:nvPr/>
        </p:nvPicPr>
        <p:blipFill>
          <a:blip r:embed="rId4">
            <a:alphaModFix/>
          </a:blip>
          <a:stretch>
            <a:fillRect/>
          </a:stretch>
        </p:blipFill>
        <p:spPr>
          <a:xfrm>
            <a:off x="1690388" y="2173925"/>
            <a:ext cx="1316737" cy="1316737"/>
          </a:xfrm>
          <a:prstGeom prst="rect">
            <a:avLst/>
          </a:prstGeom>
          <a:noFill/>
          <a:ln cap="flat" cmpd="sng" w="9525">
            <a:solidFill>
              <a:schemeClr val="dk1"/>
            </a:solidFill>
            <a:prstDash val="solid"/>
            <a:round/>
            <a:headEnd len="sm" w="sm" type="none"/>
            <a:tailEnd len="sm" w="sm" type="none"/>
          </a:ln>
        </p:spPr>
      </p:pic>
      <p:pic>
        <p:nvPicPr>
          <p:cNvPr id="386" name="Google Shape;386;p45"/>
          <p:cNvPicPr preferRelativeResize="0"/>
          <p:nvPr/>
        </p:nvPicPr>
        <p:blipFill>
          <a:blip r:embed="rId5">
            <a:alphaModFix/>
          </a:blip>
          <a:stretch>
            <a:fillRect/>
          </a:stretch>
        </p:blipFill>
        <p:spPr>
          <a:xfrm>
            <a:off x="3172550" y="2173925"/>
            <a:ext cx="1316737" cy="1316737"/>
          </a:xfrm>
          <a:prstGeom prst="rect">
            <a:avLst/>
          </a:prstGeom>
          <a:noFill/>
          <a:ln cap="flat" cmpd="sng" w="9525">
            <a:solidFill>
              <a:schemeClr val="dk1"/>
            </a:solidFill>
            <a:prstDash val="solid"/>
            <a:round/>
            <a:headEnd len="sm" w="sm" type="none"/>
            <a:tailEnd len="sm" w="sm" type="none"/>
          </a:ln>
        </p:spPr>
      </p:pic>
      <p:pic>
        <p:nvPicPr>
          <p:cNvPr id="387" name="Google Shape;387;p45"/>
          <p:cNvPicPr preferRelativeResize="0"/>
          <p:nvPr/>
        </p:nvPicPr>
        <p:blipFill>
          <a:blip r:embed="rId6">
            <a:alphaModFix/>
          </a:blip>
          <a:stretch>
            <a:fillRect/>
          </a:stretch>
        </p:blipFill>
        <p:spPr>
          <a:xfrm>
            <a:off x="7619025" y="2173925"/>
            <a:ext cx="1316737" cy="1316737"/>
          </a:xfrm>
          <a:prstGeom prst="rect">
            <a:avLst/>
          </a:prstGeom>
          <a:noFill/>
          <a:ln cap="flat" cmpd="sng" w="9525">
            <a:solidFill>
              <a:schemeClr val="dk1"/>
            </a:solidFill>
            <a:prstDash val="solid"/>
            <a:round/>
            <a:headEnd len="sm" w="sm" type="none"/>
            <a:tailEnd len="sm" w="sm" type="none"/>
          </a:ln>
        </p:spPr>
      </p:pic>
      <p:pic>
        <p:nvPicPr>
          <p:cNvPr id="388" name="Google Shape;388;p45"/>
          <p:cNvPicPr preferRelativeResize="0"/>
          <p:nvPr/>
        </p:nvPicPr>
        <p:blipFill>
          <a:blip r:embed="rId7">
            <a:alphaModFix/>
          </a:blip>
          <a:stretch>
            <a:fillRect/>
          </a:stretch>
        </p:blipFill>
        <p:spPr>
          <a:xfrm>
            <a:off x="6136888" y="2173925"/>
            <a:ext cx="1316737" cy="1316737"/>
          </a:xfrm>
          <a:prstGeom prst="rect">
            <a:avLst/>
          </a:prstGeom>
          <a:noFill/>
          <a:ln cap="flat" cmpd="sng" w="9525">
            <a:solidFill>
              <a:schemeClr val="dk1"/>
            </a:solidFill>
            <a:prstDash val="solid"/>
            <a:round/>
            <a:headEnd len="sm" w="sm" type="none"/>
            <a:tailEnd len="sm" w="sm" type="none"/>
          </a:ln>
        </p:spPr>
      </p:pic>
      <p:pic>
        <p:nvPicPr>
          <p:cNvPr id="389" name="Google Shape;389;p45"/>
          <p:cNvPicPr preferRelativeResize="0"/>
          <p:nvPr/>
        </p:nvPicPr>
        <p:blipFill>
          <a:blip r:embed="rId8">
            <a:alphaModFix/>
          </a:blip>
          <a:stretch>
            <a:fillRect/>
          </a:stretch>
        </p:blipFill>
        <p:spPr>
          <a:xfrm>
            <a:off x="4654725" y="2173925"/>
            <a:ext cx="1316737" cy="13167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720"/>
              <a:t>Communication Results: 1 adversary, 2 agents, 2 landmarks, information transparent</a:t>
            </a:r>
            <a:endParaRPr b="1" sz="1720"/>
          </a:p>
        </p:txBody>
      </p:sp>
      <p:pic>
        <p:nvPicPr>
          <p:cNvPr id="395" name="Google Shape;395;p46"/>
          <p:cNvPicPr preferRelativeResize="0"/>
          <p:nvPr/>
        </p:nvPicPr>
        <p:blipFill>
          <a:blip r:embed="rId3">
            <a:alphaModFix/>
          </a:blip>
          <a:stretch>
            <a:fillRect/>
          </a:stretch>
        </p:blipFill>
        <p:spPr>
          <a:xfrm>
            <a:off x="1708173" y="561449"/>
            <a:ext cx="5727651" cy="2248950"/>
          </a:xfrm>
          <a:prstGeom prst="rect">
            <a:avLst/>
          </a:prstGeom>
          <a:noFill/>
          <a:ln>
            <a:noFill/>
          </a:ln>
        </p:spPr>
      </p:pic>
      <p:pic>
        <p:nvPicPr>
          <p:cNvPr id="396" name="Google Shape;396;p46"/>
          <p:cNvPicPr preferRelativeResize="0"/>
          <p:nvPr/>
        </p:nvPicPr>
        <p:blipFill>
          <a:blip r:embed="rId4">
            <a:alphaModFix/>
          </a:blip>
          <a:stretch>
            <a:fillRect/>
          </a:stretch>
        </p:blipFill>
        <p:spPr>
          <a:xfrm>
            <a:off x="1709925" y="2810412"/>
            <a:ext cx="5724144" cy="2252728"/>
          </a:xfrm>
          <a:prstGeom prst="rect">
            <a:avLst/>
          </a:prstGeom>
          <a:noFill/>
          <a:ln>
            <a:noFill/>
          </a:ln>
        </p:spPr>
      </p:pic>
      <p:sp>
        <p:nvSpPr>
          <p:cNvPr id="397" name="Google Shape;397;p46"/>
          <p:cNvSpPr txBox="1"/>
          <p:nvPr/>
        </p:nvSpPr>
        <p:spPr>
          <a:xfrm>
            <a:off x="286250" y="15035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398" name="Google Shape;398;p46"/>
          <p:cNvSpPr txBox="1"/>
          <p:nvPr/>
        </p:nvSpPr>
        <p:spPr>
          <a:xfrm>
            <a:off x="286250" y="3647175"/>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720"/>
              <a:t>Communication Results: 1 adversary, 2 agents, 2 landmarks, information </a:t>
            </a:r>
            <a:r>
              <a:rPr b="1" lang="en" sz="1720"/>
              <a:t>transparent</a:t>
            </a:r>
            <a:endParaRPr b="1" sz="1720"/>
          </a:p>
          <a:p>
            <a:pPr indent="0" lvl="0" marL="0" rtl="0" algn="l">
              <a:spcBef>
                <a:spcPts val="0"/>
              </a:spcBef>
              <a:spcAft>
                <a:spcPts val="0"/>
              </a:spcAft>
              <a:buSzPts val="990"/>
              <a:buNone/>
            </a:pPr>
            <a:r>
              <a:t/>
            </a:r>
            <a:endParaRPr b="1" sz="1720"/>
          </a:p>
        </p:txBody>
      </p:sp>
      <p:sp>
        <p:nvSpPr>
          <p:cNvPr id="404" name="Google Shape;404;p47"/>
          <p:cNvSpPr txBox="1"/>
          <p:nvPr/>
        </p:nvSpPr>
        <p:spPr>
          <a:xfrm>
            <a:off x="286250" y="15035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405" name="Google Shape;405;p47"/>
          <p:cNvSpPr txBox="1"/>
          <p:nvPr/>
        </p:nvSpPr>
        <p:spPr>
          <a:xfrm>
            <a:off x="286250" y="3647175"/>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pic>
        <p:nvPicPr>
          <p:cNvPr id="406" name="Google Shape;406;p47"/>
          <p:cNvPicPr preferRelativeResize="0"/>
          <p:nvPr/>
        </p:nvPicPr>
        <p:blipFill>
          <a:blip r:embed="rId3">
            <a:alphaModFix/>
          </a:blip>
          <a:stretch>
            <a:fillRect/>
          </a:stretch>
        </p:blipFill>
        <p:spPr>
          <a:xfrm>
            <a:off x="1709925" y="484325"/>
            <a:ext cx="5724144" cy="2243496"/>
          </a:xfrm>
          <a:prstGeom prst="rect">
            <a:avLst/>
          </a:prstGeom>
          <a:noFill/>
          <a:ln>
            <a:noFill/>
          </a:ln>
        </p:spPr>
      </p:pic>
      <p:pic>
        <p:nvPicPr>
          <p:cNvPr id="407" name="Google Shape;407;p47"/>
          <p:cNvPicPr preferRelativeResize="0"/>
          <p:nvPr/>
        </p:nvPicPr>
        <p:blipFill>
          <a:blip r:embed="rId4">
            <a:alphaModFix/>
          </a:blip>
          <a:stretch>
            <a:fillRect/>
          </a:stretch>
        </p:blipFill>
        <p:spPr>
          <a:xfrm>
            <a:off x="1709925" y="2880221"/>
            <a:ext cx="5724144" cy="225272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720"/>
              <a:t>Communication Results: 1 adversary, 2 agents, 2 landmarks, information </a:t>
            </a:r>
            <a:r>
              <a:rPr b="1" lang="en" sz="1720"/>
              <a:t>transparent</a:t>
            </a:r>
            <a:endParaRPr b="1" sz="1720"/>
          </a:p>
          <a:p>
            <a:pPr indent="0" lvl="0" marL="0" rtl="0" algn="l">
              <a:spcBef>
                <a:spcPts val="0"/>
              </a:spcBef>
              <a:spcAft>
                <a:spcPts val="0"/>
              </a:spcAft>
              <a:buSzPts val="990"/>
              <a:buNone/>
            </a:pPr>
            <a:r>
              <a:t/>
            </a:r>
            <a:endParaRPr b="1" sz="2220"/>
          </a:p>
        </p:txBody>
      </p:sp>
      <p:sp>
        <p:nvSpPr>
          <p:cNvPr id="413" name="Google Shape;413;p48"/>
          <p:cNvSpPr txBox="1"/>
          <p:nvPr/>
        </p:nvSpPr>
        <p:spPr>
          <a:xfrm>
            <a:off x="286250" y="15035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414" name="Google Shape;414;p48"/>
          <p:cNvSpPr txBox="1"/>
          <p:nvPr/>
        </p:nvSpPr>
        <p:spPr>
          <a:xfrm>
            <a:off x="286250" y="3647175"/>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415" name="Google Shape;415;p48"/>
          <p:cNvPicPr preferRelativeResize="0"/>
          <p:nvPr/>
        </p:nvPicPr>
        <p:blipFill>
          <a:blip r:embed="rId3">
            <a:alphaModFix/>
          </a:blip>
          <a:stretch>
            <a:fillRect/>
          </a:stretch>
        </p:blipFill>
        <p:spPr>
          <a:xfrm>
            <a:off x="1709925" y="535150"/>
            <a:ext cx="5724144" cy="2243496"/>
          </a:xfrm>
          <a:prstGeom prst="rect">
            <a:avLst/>
          </a:prstGeom>
          <a:noFill/>
          <a:ln>
            <a:noFill/>
          </a:ln>
        </p:spPr>
      </p:pic>
      <p:pic>
        <p:nvPicPr>
          <p:cNvPr id="416" name="Google Shape;416;p48"/>
          <p:cNvPicPr preferRelativeResize="0"/>
          <p:nvPr/>
        </p:nvPicPr>
        <p:blipFill>
          <a:blip r:embed="rId4">
            <a:alphaModFix/>
          </a:blip>
          <a:stretch>
            <a:fillRect/>
          </a:stretch>
        </p:blipFill>
        <p:spPr>
          <a:xfrm>
            <a:off x="1709925" y="2854846"/>
            <a:ext cx="5724144" cy="22434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20"/>
              <a:t>Communication Results: 2 adversaries, 2 agents, 2 landmarks, information transparency</a:t>
            </a:r>
            <a:endParaRPr b="1" sz="2020"/>
          </a:p>
        </p:txBody>
      </p:sp>
      <p:sp>
        <p:nvSpPr>
          <p:cNvPr id="422" name="Google Shape;422;p49"/>
          <p:cNvSpPr txBox="1"/>
          <p:nvPr/>
        </p:nvSpPr>
        <p:spPr>
          <a:xfrm>
            <a:off x="286250" y="15035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423" name="Google Shape;423;p49"/>
          <p:cNvSpPr txBox="1"/>
          <p:nvPr/>
        </p:nvSpPr>
        <p:spPr>
          <a:xfrm>
            <a:off x="286250" y="3647175"/>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pic>
        <p:nvPicPr>
          <p:cNvPr id="424" name="Google Shape;424;p49"/>
          <p:cNvPicPr preferRelativeResize="0"/>
          <p:nvPr/>
        </p:nvPicPr>
        <p:blipFill>
          <a:blip r:embed="rId3">
            <a:alphaModFix/>
          </a:blip>
          <a:stretch>
            <a:fillRect/>
          </a:stretch>
        </p:blipFill>
        <p:spPr>
          <a:xfrm>
            <a:off x="1675550" y="712925"/>
            <a:ext cx="5687567" cy="2228930"/>
          </a:xfrm>
          <a:prstGeom prst="rect">
            <a:avLst/>
          </a:prstGeom>
          <a:noFill/>
          <a:ln>
            <a:noFill/>
          </a:ln>
        </p:spPr>
      </p:pic>
      <p:pic>
        <p:nvPicPr>
          <p:cNvPr id="425" name="Google Shape;425;p49"/>
          <p:cNvPicPr preferRelativeResize="0"/>
          <p:nvPr/>
        </p:nvPicPr>
        <p:blipFill>
          <a:blip r:embed="rId4">
            <a:alphaModFix/>
          </a:blip>
          <a:stretch>
            <a:fillRect/>
          </a:stretch>
        </p:blipFill>
        <p:spPr>
          <a:xfrm>
            <a:off x="1675550" y="2941856"/>
            <a:ext cx="5687567" cy="222573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0"/>
          <p:cNvSpPr txBox="1"/>
          <p:nvPr>
            <p:ph type="title"/>
          </p:nvPr>
        </p:nvSpPr>
        <p:spPr>
          <a:xfrm>
            <a:off x="311700" y="-8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20"/>
              <a:t>Communication Results: 2 adversaries, 2 agents, 2 landmarks, information transparency</a:t>
            </a:r>
            <a:endParaRPr b="1" sz="2020"/>
          </a:p>
        </p:txBody>
      </p:sp>
      <p:sp>
        <p:nvSpPr>
          <p:cNvPr id="431" name="Google Shape;431;p50"/>
          <p:cNvSpPr txBox="1"/>
          <p:nvPr/>
        </p:nvSpPr>
        <p:spPr>
          <a:xfrm>
            <a:off x="286250" y="15035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432" name="Google Shape;432;p50"/>
          <p:cNvSpPr txBox="1"/>
          <p:nvPr/>
        </p:nvSpPr>
        <p:spPr>
          <a:xfrm>
            <a:off x="286250" y="3647175"/>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pic>
        <p:nvPicPr>
          <p:cNvPr id="433" name="Google Shape;433;p50"/>
          <p:cNvPicPr preferRelativeResize="0"/>
          <p:nvPr/>
        </p:nvPicPr>
        <p:blipFill>
          <a:blip r:embed="rId3">
            <a:alphaModFix/>
          </a:blip>
          <a:stretch>
            <a:fillRect/>
          </a:stretch>
        </p:blipFill>
        <p:spPr>
          <a:xfrm>
            <a:off x="1599350" y="636725"/>
            <a:ext cx="5687567" cy="2231830"/>
          </a:xfrm>
          <a:prstGeom prst="rect">
            <a:avLst/>
          </a:prstGeom>
          <a:noFill/>
          <a:ln>
            <a:noFill/>
          </a:ln>
        </p:spPr>
      </p:pic>
      <p:pic>
        <p:nvPicPr>
          <p:cNvPr id="434" name="Google Shape;434;p50"/>
          <p:cNvPicPr preferRelativeResize="0"/>
          <p:nvPr/>
        </p:nvPicPr>
        <p:blipFill>
          <a:blip r:embed="rId4">
            <a:alphaModFix/>
          </a:blip>
          <a:stretch>
            <a:fillRect/>
          </a:stretch>
        </p:blipFill>
        <p:spPr>
          <a:xfrm>
            <a:off x="1599350" y="2868555"/>
            <a:ext cx="5687567" cy="22199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txBox="1"/>
          <p:nvPr>
            <p:ph type="title"/>
          </p:nvPr>
        </p:nvSpPr>
        <p:spPr>
          <a:xfrm>
            <a:off x="311700" y="-8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20"/>
              <a:t>Communication Results: 2 adversaries, 2 agents, 2 landmarks, information transparency</a:t>
            </a:r>
            <a:endParaRPr b="1" sz="2020"/>
          </a:p>
        </p:txBody>
      </p:sp>
      <p:sp>
        <p:nvSpPr>
          <p:cNvPr id="440" name="Google Shape;440;p51"/>
          <p:cNvSpPr txBox="1"/>
          <p:nvPr/>
        </p:nvSpPr>
        <p:spPr>
          <a:xfrm>
            <a:off x="286250" y="15035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441" name="Google Shape;441;p51"/>
          <p:cNvSpPr txBox="1"/>
          <p:nvPr/>
        </p:nvSpPr>
        <p:spPr>
          <a:xfrm>
            <a:off x="286250" y="3647175"/>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442" name="Google Shape;442;p51"/>
          <p:cNvPicPr preferRelativeResize="0"/>
          <p:nvPr/>
        </p:nvPicPr>
        <p:blipFill>
          <a:blip r:embed="rId3">
            <a:alphaModFix/>
          </a:blip>
          <a:stretch>
            <a:fillRect/>
          </a:stretch>
        </p:blipFill>
        <p:spPr>
          <a:xfrm>
            <a:off x="1599350" y="636725"/>
            <a:ext cx="5724143" cy="2243496"/>
          </a:xfrm>
          <a:prstGeom prst="rect">
            <a:avLst/>
          </a:prstGeom>
          <a:noFill/>
          <a:ln>
            <a:noFill/>
          </a:ln>
        </p:spPr>
      </p:pic>
      <p:pic>
        <p:nvPicPr>
          <p:cNvPr id="443" name="Google Shape;443;p51"/>
          <p:cNvPicPr preferRelativeResize="0"/>
          <p:nvPr/>
        </p:nvPicPr>
        <p:blipFill>
          <a:blip r:embed="rId4">
            <a:alphaModFix/>
          </a:blip>
          <a:stretch>
            <a:fillRect/>
          </a:stretch>
        </p:blipFill>
        <p:spPr>
          <a:xfrm>
            <a:off x="1709925" y="2880221"/>
            <a:ext cx="5724143" cy="19584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11700" y="1152475"/>
            <a:ext cx="8520600" cy="36096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Clr>
                <a:schemeClr val="dk1"/>
              </a:buClr>
              <a:buSzPts val="1700"/>
              <a:buChar char="●"/>
            </a:pPr>
            <a:r>
              <a:rPr b="1" lang="en" sz="1700">
                <a:solidFill>
                  <a:schemeClr val="dk1"/>
                </a:solidFill>
              </a:rPr>
              <a:t>DEC-POMDPs</a:t>
            </a:r>
            <a:r>
              <a:rPr lang="en" sz="1700">
                <a:solidFill>
                  <a:schemeClr val="dk1"/>
                </a:solidFill>
              </a:rPr>
              <a:t> = Decentralized Partially Observable Markov Decision Process</a:t>
            </a:r>
            <a:br>
              <a:rPr lang="en"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Formally defined by: </a:t>
            </a:r>
            <a:endParaRPr sz="1700">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S</a:t>
            </a:r>
            <a:r>
              <a:rPr lang="en">
                <a:solidFill>
                  <a:schemeClr val="dk1"/>
                </a:solidFill>
              </a:rPr>
              <a:t> = </a:t>
            </a:r>
            <a:r>
              <a:rPr b="1" lang="en">
                <a:solidFill>
                  <a:schemeClr val="dk1"/>
                </a:solidFill>
              </a:rPr>
              <a:t>Global</a:t>
            </a:r>
            <a:r>
              <a:rPr lang="en">
                <a:solidFill>
                  <a:schemeClr val="dk1"/>
                </a:solidFill>
              </a:rPr>
              <a:t> state space</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A</a:t>
            </a:r>
            <a:r>
              <a:rPr lang="en">
                <a:solidFill>
                  <a:schemeClr val="dk1"/>
                </a:solidFill>
              </a:rPr>
              <a:t> = Shared action space</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O(s, i) = o</a:t>
            </a:r>
            <a:r>
              <a:rPr baseline="-25000" i="1" lang="en">
                <a:solidFill>
                  <a:schemeClr val="dk1"/>
                </a:solidFill>
              </a:rPr>
              <a:t>i</a:t>
            </a:r>
            <a:r>
              <a:rPr i="1" lang="en">
                <a:solidFill>
                  <a:schemeClr val="dk1"/>
                </a:solidFill>
              </a:rPr>
              <a:t> = </a:t>
            </a:r>
            <a:r>
              <a:rPr baseline="-25000" i="1" lang="en">
                <a:solidFill>
                  <a:schemeClr val="dk1"/>
                </a:solidFill>
              </a:rPr>
              <a:t> </a:t>
            </a:r>
            <a:r>
              <a:rPr b="1" lang="en">
                <a:solidFill>
                  <a:schemeClr val="dk1"/>
                </a:solidFill>
              </a:rPr>
              <a:t>Local </a:t>
            </a:r>
            <a:r>
              <a:rPr b="1" lang="en">
                <a:solidFill>
                  <a:schemeClr val="dk1"/>
                </a:solidFill>
              </a:rPr>
              <a:t>observation</a:t>
            </a:r>
            <a:r>
              <a:rPr b="1" lang="en">
                <a:solidFill>
                  <a:schemeClr val="dk1"/>
                </a:solidFill>
              </a:rPr>
              <a:t> for agent </a:t>
            </a:r>
            <a:r>
              <a:rPr b="1" i="1" lang="en">
                <a:solidFill>
                  <a:schemeClr val="dk1"/>
                </a:solidFill>
              </a:rPr>
              <a:t>i</a:t>
            </a:r>
            <a:r>
              <a:rPr lang="en">
                <a:solidFill>
                  <a:schemeClr val="dk1"/>
                </a:solidFill>
              </a:rPr>
              <a:t>, at </a:t>
            </a:r>
            <a:r>
              <a:rPr lang="en">
                <a:solidFill>
                  <a:schemeClr val="dk1"/>
                </a:solidFill>
              </a:rPr>
              <a:t>global</a:t>
            </a:r>
            <a:r>
              <a:rPr lang="en">
                <a:solidFill>
                  <a:schemeClr val="dk1"/>
                </a:solidFill>
              </a:rPr>
              <a:t> state </a:t>
            </a:r>
            <a:r>
              <a:rPr i="1" lang="en">
                <a:solidFill>
                  <a:schemeClr val="dk1"/>
                </a:solidFill>
              </a:rPr>
              <a:t>s</a:t>
            </a:r>
            <a:endParaRPr i="1">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R</a:t>
            </a:r>
            <a:r>
              <a:rPr lang="en">
                <a:solidFill>
                  <a:schemeClr val="dk1"/>
                </a:solidFill>
              </a:rPr>
              <a:t> = Reward function</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P</a:t>
            </a:r>
            <a:r>
              <a:rPr lang="en">
                <a:solidFill>
                  <a:schemeClr val="dk1"/>
                </a:solidFill>
              </a:rPr>
              <a:t> = Transition probabilities </a:t>
            </a:r>
            <a:r>
              <a:rPr lang="en">
                <a:solidFill>
                  <a:schemeClr val="dk1"/>
                </a:solidFill>
              </a:rPr>
              <a:t>given state and </a:t>
            </a:r>
            <a:r>
              <a:rPr b="1" lang="en">
                <a:solidFill>
                  <a:schemeClr val="dk1"/>
                </a:solidFill>
              </a:rPr>
              <a:t>joint action</a:t>
            </a:r>
            <a:r>
              <a:rPr lang="en">
                <a:solidFill>
                  <a:schemeClr val="dk1"/>
                </a:solidFill>
              </a:rPr>
              <a:t> </a:t>
            </a:r>
            <a:r>
              <a:rPr i="1" lang="en">
                <a:solidFill>
                  <a:schemeClr val="dk1"/>
                </a:solidFill>
              </a:rPr>
              <a:t>(a</a:t>
            </a:r>
            <a:r>
              <a:rPr baseline="-25000" i="1" lang="en">
                <a:solidFill>
                  <a:schemeClr val="dk1"/>
                </a:solidFill>
              </a:rPr>
              <a:t>1</a:t>
            </a:r>
            <a:r>
              <a:rPr i="1" lang="en">
                <a:solidFill>
                  <a:schemeClr val="dk1"/>
                </a:solidFill>
              </a:rPr>
              <a:t>, …, a</a:t>
            </a:r>
            <a:r>
              <a:rPr baseline="-25000" i="1" lang="en">
                <a:solidFill>
                  <a:schemeClr val="dk1"/>
                </a:solidFill>
              </a:rPr>
              <a:t>n</a:t>
            </a:r>
            <a:r>
              <a:rPr i="1" lang="en">
                <a:solidFill>
                  <a:schemeClr val="dk1"/>
                </a:solidFill>
              </a:rPr>
              <a:t>)</a:t>
            </a:r>
            <a:endParaRPr i="1">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n</a:t>
            </a:r>
            <a:r>
              <a:rPr lang="en">
                <a:solidFill>
                  <a:schemeClr val="dk1"/>
                </a:solidFill>
              </a:rPr>
              <a:t> = Number of agents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𝛾 = Discount factor</a:t>
            </a:r>
            <a:br>
              <a:rPr lang="en">
                <a:solidFill>
                  <a:schemeClr val="dk1"/>
                </a:solidFill>
              </a:rPr>
            </a:br>
            <a:endParaRPr>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Decentralized</a:t>
            </a:r>
            <a:r>
              <a:rPr lang="en" sz="1700">
                <a:solidFill>
                  <a:schemeClr val="dk1"/>
                </a:solidFill>
              </a:rPr>
              <a:t> = Each agent keeps its own experience buffer (as opposed to have a shared buffer)</a:t>
            </a:r>
            <a:endParaRPr sz="1700">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Major drawback:</a:t>
            </a:r>
            <a:r>
              <a:rPr lang="en">
                <a:solidFill>
                  <a:schemeClr val="dk1"/>
                </a:solidFill>
              </a:rPr>
              <a:t> Markov process is </a:t>
            </a:r>
            <a:r>
              <a:rPr b="1" lang="en">
                <a:solidFill>
                  <a:schemeClr val="dk1"/>
                </a:solidFill>
              </a:rPr>
              <a:t>NOT stationary</a:t>
            </a:r>
            <a:r>
              <a:rPr lang="en">
                <a:solidFill>
                  <a:schemeClr val="dk1"/>
                </a:solidFill>
              </a:rPr>
              <a:t>, so </a:t>
            </a:r>
            <a:r>
              <a:rPr b="1" lang="en">
                <a:solidFill>
                  <a:schemeClr val="dk1"/>
                </a:solidFill>
              </a:rPr>
              <a:t>no guarantee of convergence</a:t>
            </a:r>
            <a:endParaRPr b="1">
              <a:solidFill>
                <a:schemeClr val="dk1"/>
              </a:solidFill>
            </a:endParaRPr>
          </a:p>
        </p:txBody>
      </p:sp>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Background: DEC-POMDPs</a:t>
            </a:r>
            <a:endParaRPr b="1"/>
          </a:p>
        </p:txBody>
      </p:sp>
      <p:pic>
        <p:nvPicPr>
          <p:cNvPr id="78" name="Google Shape;78;p16"/>
          <p:cNvPicPr preferRelativeResize="0"/>
          <p:nvPr/>
        </p:nvPicPr>
        <p:blipFill>
          <a:blip r:embed="rId3">
            <a:alphaModFix/>
          </a:blip>
          <a:stretch>
            <a:fillRect/>
          </a:stretch>
        </p:blipFill>
        <p:spPr>
          <a:xfrm>
            <a:off x="2861575" y="1759250"/>
            <a:ext cx="2371549" cy="340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2"/>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20"/>
              <a:t>Communication Results: 2 adversaries, 2 agents, 2 landmarks, no information transparency</a:t>
            </a:r>
            <a:endParaRPr b="1" sz="2020"/>
          </a:p>
        </p:txBody>
      </p:sp>
      <p:sp>
        <p:nvSpPr>
          <p:cNvPr id="449" name="Google Shape;449;p52"/>
          <p:cNvSpPr txBox="1"/>
          <p:nvPr/>
        </p:nvSpPr>
        <p:spPr>
          <a:xfrm>
            <a:off x="286250" y="15035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0</a:t>
            </a:r>
            <a:endParaRPr b="1" sz="1600">
              <a:solidFill>
                <a:schemeClr val="dk2"/>
              </a:solidFill>
            </a:endParaRPr>
          </a:p>
        </p:txBody>
      </p:sp>
      <p:sp>
        <p:nvSpPr>
          <p:cNvPr id="450" name="Google Shape;450;p52"/>
          <p:cNvSpPr txBox="1"/>
          <p:nvPr/>
        </p:nvSpPr>
        <p:spPr>
          <a:xfrm>
            <a:off x="286250" y="3647175"/>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1</a:t>
            </a:r>
            <a:endParaRPr b="1" sz="1600">
              <a:solidFill>
                <a:schemeClr val="dk2"/>
              </a:solidFill>
            </a:endParaRPr>
          </a:p>
        </p:txBody>
      </p:sp>
      <p:pic>
        <p:nvPicPr>
          <p:cNvPr id="451" name="Google Shape;451;p52"/>
          <p:cNvPicPr preferRelativeResize="0"/>
          <p:nvPr/>
        </p:nvPicPr>
        <p:blipFill>
          <a:blip r:embed="rId3">
            <a:alphaModFix/>
          </a:blip>
          <a:stretch>
            <a:fillRect/>
          </a:stretch>
        </p:blipFill>
        <p:spPr>
          <a:xfrm>
            <a:off x="1850138" y="710700"/>
            <a:ext cx="5872909" cy="2296508"/>
          </a:xfrm>
          <a:prstGeom prst="rect">
            <a:avLst/>
          </a:prstGeom>
          <a:noFill/>
          <a:ln>
            <a:noFill/>
          </a:ln>
        </p:spPr>
      </p:pic>
      <p:pic>
        <p:nvPicPr>
          <p:cNvPr id="452" name="Google Shape;452;p52"/>
          <p:cNvPicPr preferRelativeResize="0"/>
          <p:nvPr/>
        </p:nvPicPr>
        <p:blipFill>
          <a:blip r:embed="rId4">
            <a:alphaModFix/>
          </a:blip>
          <a:stretch>
            <a:fillRect/>
          </a:stretch>
        </p:blipFill>
        <p:spPr>
          <a:xfrm>
            <a:off x="1902540" y="2859377"/>
            <a:ext cx="5872909" cy="229981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20"/>
              <a:t>Communication Results: 2 adversaries, 2 agents, 2 landmarks, </a:t>
            </a:r>
            <a:r>
              <a:rPr b="1" lang="en" sz="2020"/>
              <a:t>no information transparency</a:t>
            </a:r>
            <a:endParaRPr b="1" sz="2220"/>
          </a:p>
        </p:txBody>
      </p:sp>
      <p:sp>
        <p:nvSpPr>
          <p:cNvPr id="458" name="Google Shape;458;p53"/>
          <p:cNvSpPr txBox="1"/>
          <p:nvPr/>
        </p:nvSpPr>
        <p:spPr>
          <a:xfrm>
            <a:off x="286250" y="15035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2</a:t>
            </a:r>
            <a:endParaRPr b="1" sz="1600">
              <a:solidFill>
                <a:schemeClr val="dk2"/>
              </a:solidFill>
            </a:endParaRPr>
          </a:p>
        </p:txBody>
      </p:sp>
      <p:sp>
        <p:nvSpPr>
          <p:cNvPr id="459" name="Google Shape;459;p53"/>
          <p:cNvSpPr txBox="1"/>
          <p:nvPr/>
        </p:nvSpPr>
        <p:spPr>
          <a:xfrm>
            <a:off x="286250" y="3647175"/>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3</a:t>
            </a:r>
            <a:endParaRPr b="1" sz="1600">
              <a:solidFill>
                <a:schemeClr val="dk2"/>
              </a:solidFill>
            </a:endParaRPr>
          </a:p>
        </p:txBody>
      </p:sp>
      <p:pic>
        <p:nvPicPr>
          <p:cNvPr id="460" name="Google Shape;460;p53"/>
          <p:cNvPicPr preferRelativeResize="0"/>
          <p:nvPr/>
        </p:nvPicPr>
        <p:blipFill>
          <a:blip r:embed="rId3">
            <a:alphaModFix/>
          </a:blip>
          <a:stretch>
            <a:fillRect/>
          </a:stretch>
        </p:blipFill>
        <p:spPr>
          <a:xfrm>
            <a:off x="1804124" y="2958838"/>
            <a:ext cx="5358384" cy="2069445"/>
          </a:xfrm>
          <a:prstGeom prst="rect">
            <a:avLst/>
          </a:prstGeom>
          <a:noFill/>
          <a:ln>
            <a:noFill/>
          </a:ln>
        </p:spPr>
      </p:pic>
      <p:pic>
        <p:nvPicPr>
          <p:cNvPr id="461" name="Google Shape;461;p53"/>
          <p:cNvPicPr preferRelativeResize="0"/>
          <p:nvPr/>
        </p:nvPicPr>
        <p:blipFill>
          <a:blip r:embed="rId4">
            <a:alphaModFix/>
          </a:blip>
          <a:stretch>
            <a:fillRect/>
          </a:stretch>
        </p:blipFill>
        <p:spPr>
          <a:xfrm>
            <a:off x="1804125" y="865323"/>
            <a:ext cx="5354102" cy="2093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20"/>
              <a:t>Communication Results: 2 adversaries, 2 agents, 2 landmarks, </a:t>
            </a:r>
            <a:r>
              <a:rPr b="1" lang="en" sz="2020"/>
              <a:t>no information transparency</a:t>
            </a:r>
            <a:endParaRPr b="1" sz="2220"/>
          </a:p>
        </p:txBody>
      </p:sp>
      <p:sp>
        <p:nvSpPr>
          <p:cNvPr id="467" name="Google Shape;467;p54"/>
          <p:cNvSpPr txBox="1"/>
          <p:nvPr/>
        </p:nvSpPr>
        <p:spPr>
          <a:xfrm>
            <a:off x="286250" y="1503500"/>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4</a:t>
            </a:r>
            <a:endParaRPr b="1" sz="1600">
              <a:solidFill>
                <a:schemeClr val="dk2"/>
              </a:solidFill>
            </a:endParaRPr>
          </a:p>
        </p:txBody>
      </p:sp>
      <p:sp>
        <p:nvSpPr>
          <p:cNvPr id="468" name="Google Shape;468;p54"/>
          <p:cNvSpPr txBox="1"/>
          <p:nvPr/>
        </p:nvSpPr>
        <p:spPr>
          <a:xfrm>
            <a:off x="286250" y="3647175"/>
            <a:ext cx="1160700" cy="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Mode 5</a:t>
            </a:r>
            <a:endParaRPr b="1" sz="1600">
              <a:solidFill>
                <a:schemeClr val="dk2"/>
              </a:solidFill>
            </a:endParaRPr>
          </a:p>
        </p:txBody>
      </p:sp>
      <p:pic>
        <p:nvPicPr>
          <p:cNvPr id="469" name="Google Shape;469;p54"/>
          <p:cNvPicPr preferRelativeResize="0"/>
          <p:nvPr/>
        </p:nvPicPr>
        <p:blipFill>
          <a:blip r:embed="rId3">
            <a:alphaModFix/>
          </a:blip>
          <a:stretch>
            <a:fillRect/>
          </a:stretch>
        </p:blipFill>
        <p:spPr>
          <a:xfrm>
            <a:off x="1675550" y="941525"/>
            <a:ext cx="5449825" cy="2114531"/>
          </a:xfrm>
          <a:prstGeom prst="rect">
            <a:avLst/>
          </a:prstGeom>
          <a:noFill/>
          <a:ln>
            <a:noFill/>
          </a:ln>
        </p:spPr>
      </p:pic>
      <p:pic>
        <p:nvPicPr>
          <p:cNvPr id="470" name="Google Shape;470;p54"/>
          <p:cNvPicPr preferRelativeResize="0"/>
          <p:nvPr/>
        </p:nvPicPr>
        <p:blipFill>
          <a:blip r:embed="rId4">
            <a:alphaModFix/>
          </a:blip>
          <a:stretch>
            <a:fillRect/>
          </a:stretch>
        </p:blipFill>
        <p:spPr>
          <a:xfrm>
            <a:off x="1675550" y="3056056"/>
            <a:ext cx="5449825" cy="21152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311700" y="1152475"/>
            <a:ext cx="5847000" cy="3760500"/>
          </a:xfrm>
          <a:prstGeom prst="rect">
            <a:avLst/>
          </a:prstGeom>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Clr>
                <a:schemeClr val="dk1"/>
              </a:buClr>
              <a:buSzPts val="1400"/>
              <a:buChar char="●"/>
            </a:pPr>
            <a:r>
              <a:rPr b="1" lang="en" sz="1400">
                <a:solidFill>
                  <a:schemeClr val="dk1"/>
                </a:solidFill>
              </a:rPr>
              <a:t>Game Theory</a:t>
            </a:r>
            <a:r>
              <a:rPr lang="en" sz="1400">
                <a:solidFill>
                  <a:schemeClr val="dk1"/>
                </a:solidFill>
              </a:rPr>
              <a:t>: The study of mathematical models of strategic interactions among rational agent</a:t>
            </a:r>
            <a:r>
              <a:rPr b="1" i="1" lang="en" sz="1400">
                <a:solidFill>
                  <a:schemeClr val="dk1"/>
                </a:solidFill>
              </a:rPr>
              <a:t>s</a:t>
            </a:r>
            <a:endParaRPr b="1" i="1" sz="1400">
              <a:solidFill>
                <a:schemeClr val="dk1"/>
              </a:solidFill>
            </a:endParaRPr>
          </a:p>
          <a:p>
            <a:pPr indent="-311150" lvl="1" marL="914400" rtl="0" algn="l">
              <a:lnSpc>
                <a:spcPct val="95000"/>
              </a:lnSpc>
              <a:spcBef>
                <a:spcPts val="0"/>
              </a:spcBef>
              <a:spcAft>
                <a:spcPts val="0"/>
              </a:spcAft>
              <a:buClr>
                <a:schemeClr val="dk1"/>
              </a:buClr>
              <a:buSzPts val="1300"/>
              <a:buChar char="○"/>
            </a:pPr>
            <a:r>
              <a:rPr lang="en" sz="1300">
                <a:solidFill>
                  <a:schemeClr val="dk1"/>
                </a:solidFill>
              </a:rPr>
              <a:t>As such, </a:t>
            </a:r>
            <a:r>
              <a:rPr b="1" i="1" lang="en" sz="1300">
                <a:solidFill>
                  <a:schemeClr val="dk1"/>
                </a:solidFill>
              </a:rPr>
              <a:t>very relevant</a:t>
            </a:r>
            <a:r>
              <a:rPr lang="en" sz="1300">
                <a:solidFill>
                  <a:schemeClr val="dk1"/>
                </a:solidFill>
              </a:rPr>
              <a:t> to multiagent reinforcement learning</a:t>
            </a:r>
            <a:br>
              <a:rPr lang="en" sz="1300">
                <a:solidFill>
                  <a:schemeClr val="dk1"/>
                </a:solidFill>
              </a:rPr>
            </a:br>
            <a:endParaRPr sz="1300">
              <a:solidFill>
                <a:schemeClr val="dk1"/>
              </a:solidFill>
            </a:endParaRPr>
          </a:p>
          <a:p>
            <a:pPr indent="-317500" lvl="0" marL="457200" rtl="0" algn="l">
              <a:lnSpc>
                <a:spcPct val="95000"/>
              </a:lnSpc>
              <a:spcBef>
                <a:spcPts val="0"/>
              </a:spcBef>
              <a:spcAft>
                <a:spcPts val="0"/>
              </a:spcAft>
              <a:buClr>
                <a:schemeClr val="dk1"/>
              </a:buClr>
              <a:buSzPts val="1400"/>
              <a:buChar char="●"/>
            </a:pPr>
            <a:r>
              <a:rPr b="1" lang="en" sz="1400">
                <a:solidFill>
                  <a:schemeClr val="dk1"/>
                </a:solidFill>
              </a:rPr>
              <a:t>Nash </a:t>
            </a:r>
            <a:r>
              <a:rPr b="1" lang="en" sz="1400">
                <a:solidFill>
                  <a:schemeClr val="dk1"/>
                </a:solidFill>
              </a:rPr>
              <a:t>Equilibrium</a:t>
            </a:r>
            <a:r>
              <a:rPr b="1" lang="en" sz="1400">
                <a:solidFill>
                  <a:schemeClr val="dk1"/>
                </a:solidFill>
              </a:rPr>
              <a:t>: </a:t>
            </a:r>
            <a:r>
              <a:rPr lang="en" sz="1400">
                <a:solidFill>
                  <a:schemeClr val="dk1"/>
                </a:solidFill>
              </a:rPr>
              <a:t>A situation where </a:t>
            </a:r>
            <a:r>
              <a:rPr b="1" lang="en" sz="1400">
                <a:solidFill>
                  <a:schemeClr val="dk1"/>
                </a:solidFill>
              </a:rPr>
              <a:t>no agent can gain by changing their own strategy</a:t>
            </a:r>
            <a:r>
              <a:rPr lang="en" sz="1400">
                <a:solidFill>
                  <a:schemeClr val="dk1"/>
                </a:solidFill>
              </a:rPr>
              <a:t> (holding all other agents’ strategies fixed)</a:t>
            </a:r>
            <a:endParaRPr sz="1400">
              <a:solidFill>
                <a:schemeClr val="dk1"/>
              </a:solidFill>
            </a:endParaRPr>
          </a:p>
          <a:p>
            <a:pPr indent="-311150" lvl="1" marL="914400" rtl="0" algn="l">
              <a:lnSpc>
                <a:spcPct val="95000"/>
              </a:lnSpc>
              <a:spcBef>
                <a:spcPts val="0"/>
              </a:spcBef>
              <a:spcAft>
                <a:spcPts val="0"/>
              </a:spcAft>
              <a:buClr>
                <a:schemeClr val="dk1"/>
              </a:buClr>
              <a:buSzPts val="1300"/>
              <a:buChar char="○"/>
            </a:pPr>
            <a:r>
              <a:rPr lang="en" sz="1300">
                <a:solidFill>
                  <a:schemeClr val="dk1"/>
                </a:solidFill>
              </a:rPr>
              <a:t>The </a:t>
            </a:r>
            <a:r>
              <a:rPr b="1" lang="en" sz="1300">
                <a:solidFill>
                  <a:schemeClr val="dk1"/>
                </a:solidFill>
              </a:rPr>
              <a:t>“solution” to a game theoretic problem</a:t>
            </a:r>
            <a:endParaRPr b="1" sz="1300">
              <a:solidFill>
                <a:schemeClr val="dk1"/>
              </a:solidFill>
            </a:endParaRPr>
          </a:p>
          <a:p>
            <a:pPr indent="-311150" lvl="1" marL="914400" rtl="0" algn="l">
              <a:lnSpc>
                <a:spcPct val="95000"/>
              </a:lnSpc>
              <a:spcBef>
                <a:spcPts val="0"/>
              </a:spcBef>
              <a:spcAft>
                <a:spcPts val="0"/>
              </a:spcAft>
              <a:buClr>
                <a:schemeClr val="dk1"/>
              </a:buClr>
              <a:buSzPts val="1300"/>
              <a:buChar char="○"/>
            </a:pPr>
            <a:r>
              <a:rPr lang="en" sz="1300">
                <a:solidFill>
                  <a:schemeClr val="dk1"/>
                </a:solidFill>
              </a:rPr>
              <a:t>Stable solution, but importantly </a:t>
            </a:r>
            <a:r>
              <a:rPr b="1" lang="en" sz="1300">
                <a:solidFill>
                  <a:schemeClr val="dk1"/>
                </a:solidFill>
              </a:rPr>
              <a:t>may NOT be globally optimal</a:t>
            </a:r>
            <a:r>
              <a:rPr lang="en" sz="1300">
                <a:solidFill>
                  <a:schemeClr val="dk1"/>
                </a:solidFill>
              </a:rPr>
              <a:t> for the individual agents</a:t>
            </a:r>
            <a:endParaRPr sz="1300">
              <a:solidFill>
                <a:schemeClr val="dk1"/>
              </a:solidFill>
            </a:endParaRPr>
          </a:p>
          <a:p>
            <a:pPr indent="-311150" lvl="1" marL="914400" rtl="0" algn="l">
              <a:lnSpc>
                <a:spcPct val="95000"/>
              </a:lnSpc>
              <a:spcBef>
                <a:spcPts val="0"/>
              </a:spcBef>
              <a:spcAft>
                <a:spcPts val="0"/>
              </a:spcAft>
              <a:buClr>
                <a:schemeClr val="dk1"/>
              </a:buClr>
              <a:buSzPts val="1300"/>
              <a:buChar char="○"/>
            </a:pPr>
            <a:r>
              <a:rPr lang="en" sz="1300">
                <a:solidFill>
                  <a:schemeClr val="dk1"/>
                </a:solidFill>
              </a:rPr>
              <a:t>Nash proved a Nash equilibrium </a:t>
            </a:r>
            <a:r>
              <a:rPr b="1" lang="en" sz="1300">
                <a:solidFill>
                  <a:schemeClr val="dk1"/>
                </a:solidFill>
              </a:rPr>
              <a:t>exists for every finite game</a:t>
            </a:r>
            <a:endParaRPr b="1" sz="1300">
              <a:solidFill>
                <a:schemeClr val="dk1"/>
              </a:solidFill>
            </a:endParaRPr>
          </a:p>
          <a:p>
            <a:pPr indent="-311150" lvl="1" marL="914400" rtl="0" algn="l">
              <a:lnSpc>
                <a:spcPct val="95000"/>
              </a:lnSpc>
              <a:spcBef>
                <a:spcPts val="0"/>
              </a:spcBef>
              <a:spcAft>
                <a:spcPts val="0"/>
              </a:spcAft>
              <a:buClr>
                <a:schemeClr val="dk1"/>
              </a:buClr>
              <a:buSzPts val="1300"/>
              <a:buChar char="○"/>
            </a:pPr>
            <a:r>
              <a:rPr lang="en" sz="1300">
                <a:solidFill>
                  <a:schemeClr val="dk1"/>
                </a:solidFill>
              </a:rPr>
              <a:t>As such, we </a:t>
            </a:r>
            <a:r>
              <a:rPr b="1" lang="en" sz="1300">
                <a:solidFill>
                  <a:schemeClr val="dk1"/>
                </a:solidFill>
              </a:rPr>
              <a:t>should expect our experiments to converge to Nash equilibria</a:t>
            </a:r>
            <a:r>
              <a:rPr lang="en" sz="1300">
                <a:solidFill>
                  <a:schemeClr val="dk1"/>
                </a:solidFill>
              </a:rPr>
              <a:t> (if they converge)</a:t>
            </a:r>
            <a:br>
              <a:rPr b="1" lang="en" sz="1300">
                <a:solidFill>
                  <a:schemeClr val="dk1"/>
                </a:solidFill>
              </a:rPr>
            </a:br>
            <a:endParaRPr b="1" sz="1300">
              <a:solidFill>
                <a:schemeClr val="dk1"/>
              </a:solidFill>
            </a:endParaRPr>
          </a:p>
          <a:p>
            <a:pPr indent="-317500" lvl="0" marL="457200" rtl="0" algn="l">
              <a:lnSpc>
                <a:spcPct val="95000"/>
              </a:lnSpc>
              <a:spcBef>
                <a:spcPts val="0"/>
              </a:spcBef>
              <a:spcAft>
                <a:spcPts val="0"/>
              </a:spcAft>
              <a:buClr>
                <a:schemeClr val="dk1"/>
              </a:buClr>
              <a:buSzPts val="1400"/>
              <a:buChar char="●"/>
            </a:pPr>
            <a:r>
              <a:rPr b="1" lang="en" sz="1400">
                <a:solidFill>
                  <a:schemeClr val="dk1"/>
                </a:solidFill>
              </a:rPr>
              <a:t>Prisoner’s </a:t>
            </a:r>
            <a:r>
              <a:rPr b="1" lang="en" sz="1400">
                <a:solidFill>
                  <a:schemeClr val="dk1"/>
                </a:solidFill>
              </a:rPr>
              <a:t>Dilemma: </a:t>
            </a:r>
            <a:r>
              <a:rPr lang="en" sz="1400">
                <a:solidFill>
                  <a:schemeClr val="dk1"/>
                </a:solidFill>
              </a:rPr>
              <a:t>The most famous, simple example</a:t>
            </a:r>
            <a:endParaRPr sz="1400">
              <a:solidFill>
                <a:schemeClr val="dk1"/>
              </a:solidFill>
            </a:endParaRPr>
          </a:p>
        </p:txBody>
      </p:sp>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Background:</a:t>
            </a:r>
            <a:r>
              <a:rPr b="1" lang="en"/>
              <a:t> Game Theory 101 / </a:t>
            </a:r>
            <a:r>
              <a:rPr b="1" lang="en"/>
              <a:t>Nash Equilibrium</a:t>
            </a:r>
            <a:endParaRPr b="1"/>
          </a:p>
        </p:txBody>
      </p:sp>
      <p:pic>
        <p:nvPicPr>
          <p:cNvPr id="85" name="Google Shape;85;p17"/>
          <p:cNvPicPr preferRelativeResize="0"/>
          <p:nvPr/>
        </p:nvPicPr>
        <p:blipFill>
          <a:blip r:embed="rId3">
            <a:alphaModFix/>
          </a:blip>
          <a:stretch>
            <a:fillRect/>
          </a:stretch>
        </p:blipFill>
        <p:spPr>
          <a:xfrm>
            <a:off x="6217025" y="1091975"/>
            <a:ext cx="2510381" cy="3820975"/>
          </a:xfrm>
          <a:prstGeom prst="rect">
            <a:avLst/>
          </a:prstGeom>
          <a:noFill/>
          <a:ln>
            <a:noFill/>
          </a:ln>
        </p:spPr>
      </p:pic>
      <p:sp>
        <p:nvSpPr>
          <p:cNvPr id="86" name="Google Shape;86;p17"/>
          <p:cNvSpPr/>
          <p:nvPr/>
        </p:nvSpPr>
        <p:spPr>
          <a:xfrm>
            <a:off x="7032825" y="4204440"/>
            <a:ext cx="1714500" cy="412500"/>
          </a:xfrm>
          <a:prstGeom prst="wedgeRectCallout">
            <a:avLst>
              <a:gd fmla="val 6078" name="adj1"/>
              <a:gd fmla="val -78252" name="adj2"/>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Nash Equilibrium</a:t>
            </a:r>
            <a:br>
              <a:rPr lang="en" sz="1200">
                <a:solidFill>
                  <a:schemeClr val="dk1"/>
                </a:solidFill>
              </a:rPr>
            </a:br>
            <a:r>
              <a:rPr lang="en" sz="1200">
                <a:solidFill>
                  <a:schemeClr val="dk1"/>
                </a:solidFill>
              </a:rPr>
              <a:t>(NOT globally optimal)</a:t>
            </a:r>
            <a:endParaRPr sz="1200">
              <a:solidFill>
                <a:schemeClr val="dk1"/>
              </a:solidFill>
            </a:endParaRPr>
          </a:p>
        </p:txBody>
      </p:sp>
      <p:sp>
        <p:nvSpPr>
          <p:cNvPr id="87" name="Google Shape;87;p17"/>
          <p:cNvSpPr/>
          <p:nvPr/>
        </p:nvSpPr>
        <p:spPr>
          <a:xfrm>
            <a:off x="7622251" y="3715875"/>
            <a:ext cx="351900" cy="368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Our Environment: Overcooked → Simple Spread</a:t>
            </a:r>
            <a:endParaRPr b="1"/>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a:t>
            </a:r>
            <a:r>
              <a:rPr b="1" lang="en">
                <a:solidFill>
                  <a:schemeClr val="dk1"/>
                </a:solidFill>
              </a:rPr>
              <a:t>Overcooked</a:t>
            </a:r>
            <a:r>
              <a:rPr lang="en">
                <a:solidFill>
                  <a:schemeClr val="dk1"/>
                </a:solidFill>
              </a:rPr>
              <a:t> environment we intended to use was </a:t>
            </a:r>
            <a:r>
              <a:rPr b="1" lang="en">
                <a:solidFill>
                  <a:schemeClr val="dk1"/>
                </a:solidFill>
              </a:rPr>
              <a:t>not maintained</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Caused large range of dependency errors</a:t>
            </a:r>
            <a:r>
              <a:rPr lang="en">
                <a:solidFill>
                  <a:schemeClr val="dk1"/>
                </a:solidFill>
              </a:rPr>
              <a:t> between the original Overcooked library, derivative libraries, and other utility libraries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Debugging and fixing the issues would have occupied a significant amount of our time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Since </a:t>
            </a:r>
            <a:r>
              <a:rPr b="1" lang="en">
                <a:solidFill>
                  <a:schemeClr val="dk1"/>
                </a:solidFill>
              </a:rPr>
              <a:t>our focus was on experimenting with multi-agent reinforcement learning and not on building environments</a:t>
            </a:r>
            <a:r>
              <a:rPr lang="en">
                <a:solidFill>
                  <a:schemeClr val="dk1"/>
                </a:solidFill>
              </a:rPr>
              <a:t> for multiple agents, we decided it was </a:t>
            </a:r>
            <a:r>
              <a:rPr b="1" lang="en">
                <a:solidFill>
                  <a:schemeClr val="dk1"/>
                </a:solidFill>
              </a:rPr>
              <a:t>best to pivot</a:t>
            </a:r>
            <a:r>
              <a:rPr lang="en">
                <a:solidFill>
                  <a:schemeClr val="dk1"/>
                </a:solidFill>
              </a:rPr>
              <a:t> to a widely used and frequently updated/maintained library such as </a:t>
            </a:r>
            <a:r>
              <a:rPr b="1" lang="en">
                <a:solidFill>
                  <a:schemeClr val="dk1"/>
                </a:solidFill>
              </a:rPr>
              <a:t>pettingzoo, </a:t>
            </a:r>
            <a:r>
              <a:rPr lang="en">
                <a:solidFill>
                  <a:schemeClr val="dk1"/>
                </a:solidFill>
              </a:rPr>
              <a:t>specifically the </a:t>
            </a:r>
            <a:r>
              <a:rPr b="1" lang="en">
                <a:solidFill>
                  <a:schemeClr val="dk1"/>
                </a:solidFill>
              </a:rPr>
              <a:t>Simple Spread</a:t>
            </a:r>
            <a:r>
              <a:rPr lang="en">
                <a:solidFill>
                  <a:schemeClr val="dk1"/>
                </a:solidFill>
              </a:rPr>
              <a:t> environment</a:t>
            </a:r>
            <a:endParaRPr>
              <a:solidFill>
                <a:schemeClr val="dk1"/>
              </a:solidFill>
            </a:endParaRPr>
          </a:p>
        </p:txBody>
      </p:sp>
      <p:pic>
        <p:nvPicPr>
          <p:cNvPr id="94" name="Google Shape;94;p18"/>
          <p:cNvPicPr preferRelativeResize="0"/>
          <p:nvPr/>
        </p:nvPicPr>
        <p:blipFill>
          <a:blip r:embed="rId3">
            <a:alphaModFix/>
          </a:blip>
          <a:stretch>
            <a:fillRect/>
          </a:stretch>
        </p:blipFill>
        <p:spPr>
          <a:xfrm>
            <a:off x="762000" y="3653475"/>
            <a:ext cx="7620000" cy="1314450"/>
          </a:xfrm>
          <a:prstGeom prst="rect">
            <a:avLst/>
          </a:prstGeom>
          <a:noFill/>
          <a:ln>
            <a:noFill/>
          </a:ln>
        </p:spPr>
      </p:pic>
      <p:sp>
        <p:nvSpPr>
          <p:cNvPr id="95" name="Google Shape;95;p18"/>
          <p:cNvSpPr/>
          <p:nvPr/>
        </p:nvSpPr>
        <p:spPr>
          <a:xfrm>
            <a:off x="3662100" y="3400800"/>
            <a:ext cx="1819800" cy="1819800"/>
          </a:xfrm>
          <a:prstGeom prst="mathMultiply">
            <a:avLst>
              <a:gd fmla="val 23520" name="adj1"/>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idx="1" type="body"/>
          </p:nvPr>
        </p:nvSpPr>
        <p:spPr>
          <a:xfrm>
            <a:off x="311700" y="1152475"/>
            <a:ext cx="5666400" cy="37269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Clr>
                <a:schemeClr val="dk1"/>
              </a:buClr>
              <a:buSzPct val="100000"/>
              <a:buChar char="●"/>
            </a:pPr>
            <a:r>
              <a:rPr lang="en">
                <a:solidFill>
                  <a:schemeClr val="dk1"/>
                </a:solidFill>
              </a:rPr>
              <a:t>This environment has </a:t>
            </a:r>
            <a:r>
              <a:rPr b="1" lang="en">
                <a:solidFill>
                  <a:schemeClr val="dk1"/>
                </a:solidFill>
              </a:rPr>
              <a:t>N agents, N landmarks</a:t>
            </a:r>
            <a:r>
              <a:rPr lang="en">
                <a:solidFill>
                  <a:schemeClr val="dk1"/>
                </a:solidFill>
              </a:rPr>
              <a:t> (default N=3)</a:t>
            </a:r>
            <a:br>
              <a:rPr lang="en">
                <a:solidFill>
                  <a:schemeClr val="dk1"/>
                </a:solidFill>
              </a:rPr>
            </a:b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Agents are globally </a:t>
            </a:r>
            <a:r>
              <a:rPr b="1" lang="en">
                <a:solidFill>
                  <a:schemeClr val="dk1"/>
                </a:solidFill>
              </a:rPr>
              <a:t>rewarded based on how far the closest agent is to each landmark</a:t>
            </a:r>
            <a:r>
              <a:rPr lang="en">
                <a:solidFill>
                  <a:schemeClr val="dk1"/>
                </a:solidFill>
              </a:rPr>
              <a:t> (sum of the minimum distances)</a:t>
            </a:r>
            <a:br>
              <a:rPr lang="en">
                <a:solidFill>
                  <a:schemeClr val="dk1"/>
                </a:solidFill>
              </a:rPr>
            </a:b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Locally, the agents are </a:t>
            </a:r>
            <a:r>
              <a:rPr b="1" lang="en">
                <a:solidFill>
                  <a:schemeClr val="dk1"/>
                </a:solidFill>
              </a:rPr>
              <a:t>penalized if they collide with other agents</a:t>
            </a:r>
            <a:r>
              <a:rPr lang="en">
                <a:solidFill>
                  <a:schemeClr val="dk1"/>
                </a:solidFill>
              </a:rPr>
              <a:t> (-1 for each collision)</a:t>
            </a:r>
            <a:br>
              <a:rPr lang="en">
                <a:solidFill>
                  <a:schemeClr val="dk1"/>
                </a:solidFill>
              </a:rPr>
            </a:b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Agent </a:t>
            </a:r>
            <a:r>
              <a:rPr b="1" lang="en">
                <a:solidFill>
                  <a:schemeClr val="dk1"/>
                </a:solidFill>
              </a:rPr>
              <a:t>observes its own position / velocity</a:t>
            </a:r>
            <a:r>
              <a:rPr lang="en">
                <a:solidFill>
                  <a:schemeClr val="dk1"/>
                </a:solidFill>
              </a:rPr>
              <a:t>, as well as the </a:t>
            </a:r>
            <a:r>
              <a:rPr b="1" lang="en">
                <a:solidFill>
                  <a:schemeClr val="dk1"/>
                </a:solidFill>
              </a:rPr>
              <a:t>relative position of the other agents and landmarks</a:t>
            </a:r>
            <a:br>
              <a:rPr b="1" lang="en">
                <a:solidFill>
                  <a:schemeClr val="dk1"/>
                </a:solidFill>
              </a:rPr>
            </a:br>
            <a:endParaRPr b="1">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Possible actions are </a:t>
            </a:r>
            <a:r>
              <a:rPr b="1" lang="en">
                <a:solidFill>
                  <a:schemeClr val="dk1"/>
                </a:solidFill>
              </a:rPr>
              <a:t>move up, left, right, down, and no action</a:t>
            </a:r>
            <a:endParaRPr b="1">
              <a:solidFill>
                <a:schemeClr val="dk1"/>
              </a:solidFill>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Our Environment: About Simple Spread</a:t>
            </a:r>
            <a:endParaRPr b="1"/>
          </a:p>
        </p:txBody>
      </p:sp>
      <p:pic>
        <p:nvPicPr>
          <p:cNvPr id="102" name="Google Shape;102;p19"/>
          <p:cNvPicPr preferRelativeResize="0"/>
          <p:nvPr/>
        </p:nvPicPr>
        <p:blipFill>
          <a:blip r:embed="rId3">
            <a:alphaModFix/>
          </a:blip>
          <a:stretch>
            <a:fillRect/>
          </a:stretch>
        </p:blipFill>
        <p:spPr>
          <a:xfrm>
            <a:off x="5978050" y="1433550"/>
            <a:ext cx="2854250" cy="28542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Experimental Approach and Setup</a:t>
            </a:r>
            <a:endParaRPr b="1"/>
          </a:p>
        </p:txBody>
      </p:sp>
      <p:sp>
        <p:nvSpPr>
          <p:cNvPr id="108" name="Google Shape;108;p20"/>
          <p:cNvSpPr txBox="1"/>
          <p:nvPr>
            <p:ph idx="1" type="body"/>
          </p:nvPr>
        </p:nvSpPr>
        <p:spPr>
          <a:xfrm>
            <a:off x="266450" y="109392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chemeClr val="dk1"/>
              </a:buClr>
              <a:buSzPct val="100000"/>
              <a:buChar char="●"/>
            </a:pPr>
            <a:r>
              <a:rPr b="1" lang="en">
                <a:solidFill>
                  <a:schemeClr val="dk1"/>
                </a:solidFill>
              </a:rPr>
              <a:t>Goal: </a:t>
            </a:r>
            <a:r>
              <a:rPr lang="en">
                <a:solidFill>
                  <a:schemeClr val="dk1"/>
                </a:solidFill>
              </a:rPr>
              <a:t>To study multi-agent behavior in cooperative, adversarial, and mixed-play settings, we aimed to examine agent performance under the following lenses: number of agents, amount of communication, and information transparency between adversarial and cooperative agents</a:t>
            </a:r>
            <a:br>
              <a:rPr lang="en">
                <a:solidFill>
                  <a:schemeClr val="dk1"/>
                </a:solidFill>
              </a:rPr>
            </a:br>
            <a:endParaRPr>
              <a:solidFill>
                <a:schemeClr val="dk1"/>
              </a:solidFill>
            </a:endParaRPr>
          </a:p>
          <a:p>
            <a:pPr indent="-334327" lvl="0" marL="457200" rtl="0" algn="l">
              <a:spcBef>
                <a:spcPts val="0"/>
              </a:spcBef>
              <a:spcAft>
                <a:spcPts val="0"/>
              </a:spcAft>
              <a:buClr>
                <a:schemeClr val="dk1"/>
              </a:buClr>
              <a:buSzPct val="100000"/>
              <a:buChar char="●"/>
            </a:pPr>
            <a:r>
              <a:rPr b="1" lang="en">
                <a:solidFill>
                  <a:schemeClr val="dk1"/>
                </a:solidFill>
              </a:rPr>
              <a:t>DQN (for cooperative, adversarial, mixed environments):</a:t>
            </a:r>
            <a:r>
              <a:rPr lang="en">
                <a:solidFill>
                  <a:schemeClr val="dk1"/>
                </a:solidFill>
              </a:rPr>
              <a:t> Same as studied in class, but one DQN per agent</a:t>
            </a:r>
            <a:endParaRPr>
              <a:solidFill>
                <a:schemeClr val="dk1"/>
              </a:solidFill>
            </a:endParaRPr>
          </a:p>
          <a:p>
            <a:pPr indent="-310832" lvl="1" marL="914400" rtl="0" algn="l">
              <a:spcBef>
                <a:spcPts val="0"/>
              </a:spcBef>
              <a:spcAft>
                <a:spcPts val="0"/>
              </a:spcAft>
              <a:buClr>
                <a:schemeClr val="dk1"/>
              </a:buClr>
              <a:buSzPct val="100000"/>
              <a:buChar char="○"/>
            </a:pPr>
            <a:r>
              <a:rPr lang="en">
                <a:solidFill>
                  <a:schemeClr val="dk1"/>
                </a:solidFill>
              </a:rPr>
              <a:t>(Really 2 per agent if you count the target network)</a:t>
            </a:r>
            <a:br>
              <a:rPr lang="en">
                <a:solidFill>
                  <a:schemeClr val="dk1"/>
                </a:solidFill>
              </a:rPr>
            </a:br>
            <a:endParaRPr>
              <a:solidFill>
                <a:schemeClr val="dk1"/>
              </a:solidFill>
            </a:endParaRPr>
          </a:p>
          <a:p>
            <a:pPr indent="-334327" lvl="0" marL="457200" rtl="0" algn="l">
              <a:spcBef>
                <a:spcPts val="0"/>
              </a:spcBef>
              <a:spcAft>
                <a:spcPts val="0"/>
              </a:spcAft>
              <a:buClr>
                <a:schemeClr val="dk1"/>
              </a:buClr>
              <a:buSzPct val="100000"/>
              <a:buChar char="●"/>
            </a:pPr>
            <a:r>
              <a:rPr b="1" lang="en">
                <a:solidFill>
                  <a:schemeClr val="dk1"/>
                </a:solidFill>
              </a:rPr>
              <a:t>MA-PPO (for adversarial environments):</a:t>
            </a:r>
            <a:r>
              <a:rPr lang="en">
                <a:solidFill>
                  <a:schemeClr val="dk1"/>
                </a:solidFill>
              </a:rPr>
              <a:t> Adapted an </a:t>
            </a:r>
            <a:r>
              <a:rPr lang="en" u="sng">
                <a:solidFill>
                  <a:schemeClr val="hlink"/>
                </a:solidFill>
                <a:hlinkClick r:id="rId4"/>
              </a:rPr>
              <a:t>MA-PPO library</a:t>
            </a:r>
            <a:r>
              <a:rPr lang="en">
                <a:solidFill>
                  <a:schemeClr val="dk1"/>
                </a:solidFill>
              </a:rPr>
              <a:t> to work with our modified Simple Spread environment. </a:t>
            </a:r>
            <a:endParaRPr>
              <a:solidFill>
                <a:schemeClr val="dk1"/>
              </a:solidFill>
            </a:endParaRPr>
          </a:p>
          <a:p>
            <a:pPr indent="-310832" lvl="1" marL="914400" rtl="0" algn="l">
              <a:spcBef>
                <a:spcPts val="0"/>
              </a:spcBef>
              <a:spcAft>
                <a:spcPts val="0"/>
              </a:spcAft>
              <a:buClr>
                <a:schemeClr val="dk1"/>
              </a:buClr>
              <a:buSzPct val="100000"/>
              <a:buChar char="○"/>
            </a:pPr>
            <a:r>
              <a:rPr lang="en">
                <a:solidFill>
                  <a:schemeClr val="dk1"/>
                </a:solidFill>
              </a:rPr>
              <a:t>PPO (</a:t>
            </a:r>
            <a:r>
              <a:rPr lang="en" u="sng">
                <a:solidFill>
                  <a:schemeClr val="hlink"/>
                </a:solidFill>
                <a:hlinkClick r:id="rId5"/>
              </a:rPr>
              <a:t>Schulman et al., 2017</a:t>
            </a:r>
            <a:r>
              <a:rPr lang="en">
                <a:solidFill>
                  <a:schemeClr val="dk1"/>
                </a:solidFill>
              </a:rPr>
              <a:t>) is an on-policy algorithm that restricts magnitude of policy updates</a:t>
            </a:r>
            <a:endParaRPr>
              <a:solidFill>
                <a:schemeClr val="dk1"/>
              </a:solidFill>
            </a:endParaRPr>
          </a:p>
          <a:p>
            <a:pPr indent="-310832" lvl="1" marL="914400" rtl="0" algn="l">
              <a:spcBef>
                <a:spcPts val="0"/>
              </a:spcBef>
              <a:spcAft>
                <a:spcPts val="0"/>
              </a:spcAft>
              <a:buClr>
                <a:schemeClr val="dk1"/>
              </a:buClr>
              <a:buSzPct val="100000"/>
              <a:buChar char="○"/>
            </a:pPr>
            <a:r>
              <a:rPr lang="en">
                <a:solidFill>
                  <a:schemeClr val="dk1"/>
                </a:solidFill>
              </a:rPr>
              <a:t>We use a “clipped”, decentralized variant of PPO</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6452175" y="2470900"/>
            <a:ext cx="2380124" cy="2380124"/>
          </a:xfrm>
          <a:prstGeom prst="rect">
            <a:avLst/>
          </a:prstGeom>
          <a:noFill/>
          <a:ln cap="flat" cmpd="sng" w="9525">
            <a:solidFill>
              <a:schemeClr val="dk1"/>
            </a:solidFill>
            <a:prstDash val="solid"/>
            <a:round/>
            <a:headEnd len="sm" w="sm" type="none"/>
            <a:tailEnd len="sm" w="sm" type="none"/>
          </a:ln>
        </p:spPr>
      </p:pic>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Environment: Modifying to Support </a:t>
            </a:r>
            <a:r>
              <a:rPr b="1" lang="en"/>
              <a:t>Adversaries</a:t>
            </a:r>
            <a:endParaRPr b="1"/>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Simple Spread by default is only cooperative</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While other adversarial </a:t>
            </a:r>
            <a:r>
              <a:rPr lang="en" sz="1600">
                <a:solidFill>
                  <a:schemeClr val="dk1"/>
                </a:solidFill>
              </a:rPr>
              <a:t>environments</a:t>
            </a:r>
            <a:r>
              <a:rPr lang="en" sz="1600">
                <a:solidFill>
                  <a:schemeClr val="dk1"/>
                </a:solidFill>
              </a:rPr>
              <a:t> were available, we </a:t>
            </a:r>
            <a:r>
              <a:rPr lang="en" sz="1600">
                <a:solidFill>
                  <a:schemeClr val="dk1"/>
                </a:solidFill>
              </a:rPr>
              <a:t>thought</a:t>
            </a:r>
            <a:r>
              <a:rPr lang="en" sz="1600">
                <a:solidFill>
                  <a:schemeClr val="dk1"/>
                </a:solidFill>
              </a:rPr>
              <a:t> it was important to be able to </a:t>
            </a:r>
            <a:r>
              <a:rPr b="1" lang="en" sz="1600">
                <a:solidFill>
                  <a:schemeClr val="dk1"/>
                </a:solidFill>
              </a:rPr>
              <a:t>compare</a:t>
            </a:r>
            <a:r>
              <a:rPr lang="en" sz="1600">
                <a:solidFill>
                  <a:schemeClr val="dk1"/>
                </a:solidFill>
              </a:rPr>
              <a:t> </a:t>
            </a:r>
            <a:r>
              <a:rPr b="1" lang="en" sz="1600">
                <a:solidFill>
                  <a:schemeClr val="dk1"/>
                </a:solidFill>
              </a:rPr>
              <a:t>agents</a:t>
            </a:r>
            <a:r>
              <a:rPr b="1" lang="en" sz="1600">
                <a:solidFill>
                  <a:schemeClr val="dk1"/>
                </a:solidFill>
              </a:rPr>
              <a:t> </a:t>
            </a:r>
            <a:r>
              <a:rPr b="1" lang="en" sz="1600">
                <a:solidFill>
                  <a:schemeClr val="dk1"/>
                </a:solidFill>
              </a:rPr>
              <a:t>across</a:t>
            </a:r>
            <a:r>
              <a:rPr b="1" lang="en" sz="1600">
                <a:solidFill>
                  <a:schemeClr val="dk1"/>
                </a:solidFill>
              </a:rPr>
              <a:t> </a:t>
            </a:r>
            <a:r>
              <a:rPr b="1" lang="en" sz="1600">
                <a:solidFill>
                  <a:schemeClr val="dk1"/>
                </a:solidFill>
              </a:rPr>
              <a:t>environments</a:t>
            </a:r>
            <a:r>
              <a:rPr b="1" lang="en" sz="1600">
                <a:solidFill>
                  <a:schemeClr val="dk1"/>
                </a:solidFill>
              </a:rPr>
              <a:t> with with the same reward structure</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Key changes:</a:t>
            </a:r>
            <a:endParaRPr sz="16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Adding </a:t>
            </a:r>
            <a:r>
              <a:rPr b="1" lang="en">
                <a:solidFill>
                  <a:schemeClr val="dk1"/>
                </a:solidFill>
              </a:rPr>
              <a:t>adversaries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Supporting </a:t>
            </a:r>
            <a:r>
              <a:rPr b="1" lang="en">
                <a:solidFill>
                  <a:schemeClr val="dk1"/>
                </a:solidFill>
              </a:rPr>
              <a:t>different number of landmarks and agents</a:t>
            </a:r>
            <a:endParaRPr b="1">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Adversarial agent scoring:</a:t>
            </a:r>
            <a:endParaRPr b="1">
              <a:solidFill>
                <a:schemeClr val="dk1"/>
              </a:solidFill>
            </a:endParaRPr>
          </a:p>
          <a:p>
            <a:pPr indent="-317500" lvl="2" marL="1371600" rtl="0" algn="l">
              <a:spcBef>
                <a:spcPts val="0"/>
              </a:spcBef>
              <a:spcAft>
                <a:spcPts val="0"/>
              </a:spcAft>
              <a:buClr>
                <a:schemeClr val="dk1"/>
              </a:buClr>
              <a:buSzPts val="1400"/>
              <a:buChar char="■"/>
            </a:pPr>
            <a:r>
              <a:rPr b="1" lang="en">
                <a:solidFill>
                  <a:schemeClr val="dk1"/>
                </a:solidFill>
              </a:rPr>
              <a:t>+1 for collisions with “good agents”</a:t>
            </a:r>
            <a:endParaRPr b="1">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-1 for collisions with other adversaries</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